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  <p:sldMasterId id="2147483882" r:id="rId2"/>
  </p:sldMasterIdLst>
  <p:notesMasterIdLst>
    <p:notesMasterId r:id="rId49"/>
  </p:notesMasterIdLst>
  <p:handoutMasterIdLst>
    <p:handoutMasterId r:id="rId50"/>
  </p:handoutMasterIdLst>
  <p:sldIdLst>
    <p:sldId id="256" r:id="rId3"/>
    <p:sldId id="257" r:id="rId4"/>
    <p:sldId id="280" r:id="rId5"/>
    <p:sldId id="294" r:id="rId6"/>
    <p:sldId id="259" r:id="rId7"/>
    <p:sldId id="261" r:id="rId8"/>
    <p:sldId id="262" r:id="rId9"/>
    <p:sldId id="267" r:id="rId10"/>
    <p:sldId id="263" r:id="rId11"/>
    <p:sldId id="266" r:id="rId12"/>
    <p:sldId id="295" r:id="rId13"/>
    <p:sldId id="292" r:id="rId14"/>
    <p:sldId id="268" r:id="rId15"/>
    <p:sldId id="270" r:id="rId16"/>
    <p:sldId id="303" r:id="rId17"/>
    <p:sldId id="272" r:id="rId18"/>
    <p:sldId id="304" r:id="rId19"/>
    <p:sldId id="273" r:id="rId20"/>
    <p:sldId id="305" r:id="rId21"/>
    <p:sldId id="293" r:id="rId22"/>
    <p:sldId id="296" r:id="rId23"/>
    <p:sldId id="274" r:id="rId24"/>
    <p:sldId id="281" r:id="rId25"/>
    <p:sldId id="297" r:id="rId26"/>
    <p:sldId id="301" r:id="rId27"/>
    <p:sldId id="283" r:id="rId28"/>
    <p:sldId id="284" r:id="rId29"/>
    <p:sldId id="307" r:id="rId30"/>
    <p:sldId id="308" r:id="rId31"/>
    <p:sldId id="286" r:id="rId32"/>
    <p:sldId id="278" r:id="rId33"/>
    <p:sldId id="298" r:id="rId34"/>
    <p:sldId id="300" r:id="rId35"/>
    <p:sldId id="287" r:id="rId36"/>
    <p:sldId id="306" r:id="rId37"/>
    <p:sldId id="309" r:id="rId38"/>
    <p:sldId id="289" r:id="rId39"/>
    <p:sldId id="299" r:id="rId40"/>
    <p:sldId id="302" r:id="rId41"/>
    <p:sldId id="310" r:id="rId42"/>
    <p:sldId id="311" r:id="rId43"/>
    <p:sldId id="271" r:id="rId44"/>
    <p:sldId id="275" r:id="rId45"/>
    <p:sldId id="269" r:id="rId46"/>
    <p:sldId id="277" r:id="rId47"/>
    <p:sldId id="288" r:id="rId4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 Ben Hamu" initials="HBH" lastIdx="1" clrIdx="0">
    <p:extLst>
      <p:ext uri="{19B8F6BF-5375-455C-9EA6-DF929625EA0E}">
        <p15:presenceInfo xmlns:p15="http://schemas.microsoft.com/office/powerpoint/2012/main" userId="S-1-5-21-3850300223-3242872711-2978018418-25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C5F"/>
    <a:srgbClr val="66D14C"/>
    <a:srgbClr val="67D34D"/>
    <a:srgbClr val="BA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67" autoAdjust="0"/>
  </p:normalViewPr>
  <p:slideViewPr>
    <p:cSldViewPr snapToGrid="0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3098-4806-4963-A7D7-8E0B16B092D2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F40FA-3D88-47EF-8F7E-A9BB8BCF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1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0238F-D381-44A6-8DA3-F0C22085DFDD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A3C7-6BEB-49F6-B9B8-818BB05C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7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BA3C7-6BEB-49F6-B9B8-818BB05CD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3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86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0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5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2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8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3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01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80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6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4735831-B703-4B47-9743-E5AE51DD0EA5}" type="datetimeFigureOut">
              <a:rPr lang="en-US" smtClean="0"/>
              <a:t>30-Apr-17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B698434-115A-4526-97EA-4F4857C92CA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mathworld.wolfram.com/RieszRepresentationTheorem.html" TargetMode="Externa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43.png"/><Relationship Id="rId4" Type="http://schemas.openxmlformats.org/officeDocument/2006/relationships/image" Target="../media/image3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fornian FB" panose="0207040306080B030204" pitchFamily="18" charset="0"/>
              </a:rPr>
              <a:t>Neural Networks as Universal </a:t>
            </a:r>
            <a:r>
              <a:rPr lang="en-US" sz="5400" dirty="0" err="1" smtClean="0">
                <a:latin typeface="Californian FB" panose="0207040306080B030204" pitchFamily="18" charset="0"/>
              </a:rPr>
              <a:t>Approximators</a:t>
            </a:r>
            <a:endParaRPr lang="en-US" sz="5400" dirty="0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544" y="4553712"/>
            <a:ext cx="7443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Yotam</a:t>
            </a:r>
            <a:r>
              <a:rPr lang="en-US" sz="2000" dirty="0" smtClean="0"/>
              <a:t> Amar and </a:t>
            </a:r>
            <a:r>
              <a:rPr lang="en-US" sz="2000" dirty="0" err="1" smtClean="0"/>
              <a:t>Heli</a:t>
            </a:r>
            <a:r>
              <a:rPr lang="en-US" sz="2000" dirty="0" smtClean="0"/>
              <a:t> Ben </a:t>
            </a:r>
            <a:r>
              <a:rPr lang="en-US" sz="2000" dirty="0" err="1" smtClean="0"/>
              <a:t>Hamu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Advanced Reading in Deep-Learning and Vision</a:t>
            </a:r>
          </a:p>
          <a:p>
            <a:pPr algn="ctr"/>
            <a:r>
              <a:rPr lang="en-US" sz="2000" dirty="0" smtClean="0"/>
              <a:t>Spring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44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1 </a:t>
            </a:r>
            <a:r>
              <a:rPr lang="en-US" sz="1800" dirty="0"/>
              <a:t>[</a:t>
            </a:r>
            <a:r>
              <a:rPr lang="en-US" sz="1800" dirty="0" err="1" smtClean="0"/>
              <a:t>Cybenko</a:t>
            </a:r>
            <a:r>
              <a:rPr lang="en-US" sz="1800" dirty="0" smtClean="0"/>
              <a:t> 89’]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</a:t>
                </a:r>
                <a:r>
                  <a:rPr lang="en-US" i="1" dirty="0"/>
                  <a:t>continuous discriminatory </a:t>
                </a:r>
                <a:r>
                  <a:rPr lang="en-US" dirty="0"/>
                  <a:t>function. Then finite sums of the </a:t>
                </a:r>
                <a:r>
                  <a:rPr lang="en-US" dirty="0" smtClean="0"/>
                  <a:t>form: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 smtClean="0"/>
                  <a:t>are </a:t>
                </a:r>
                <a:r>
                  <a:rPr lang="en-US" dirty="0"/>
                  <a:t>dense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In </a:t>
                </a:r>
                <a:r>
                  <a:rPr lang="en-US" dirty="0"/>
                  <a:t>other words, given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there is a sum,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/>
                  <a:t>of the above form, for </a:t>
                </a:r>
                <a:r>
                  <a:rPr lang="en-US" dirty="0" smtClean="0"/>
                  <a:t>which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8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1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1 </a:t>
            </a:r>
            <a:r>
              <a:rPr lang="en-US" sz="1800" dirty="0"/>
              <a:t>[</a:t>
            </a:r>
            <a:r>
              <a:rPr lang="en-US" sz="1800" dirty="0" err="1" smtClean="0"/>
              <a:t>Cybenko</a:t>
            </a:r>
            <a:r>
              <a:rPr lang="en-US" sz="1800" dirty="0" smtClean="0"/>
              <a:t> 89’]</a:t>
            </a:r>
            <a:endParaRPr lang="en-US" sz="4000" dirty="0"/>
          </a:p>
        </p:txBody>
      </p:sp>
      <p:grpSp>
        <p:nvGrpSpPr>
          <p:cNvPr id="47" name="קבוצה 46"/>
          <p:cNvGrpSpPr/>
          <p:nvPr/>
        </p:nvGrpSpPr>
        <p:grpSpPr>
          <a:xfrm>
            <a:off x="475436" y="3050697"/>
            <a:ext cx="8399402" cy="1479176"/>
            <a:chOff x="475436" y="3050697"/>
            <a:chExt cx="8399402" cy="147917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4291291" y="3050697"/>
              <a:ext cx="4583547" cy="1479176"/>
              <a:chOff x="1043826" y="3606326"/>
              <a:chExt cx="4583547" cy="1479176"/>
            </a:xfrm>
          </p:grpSpPr>
          <p:grpSp>
            <p:nvGrpSpPr>
              <p:cNvPr id="6" name="קבוצה 5"/>
              <p:cNvGrpSpPr/>
              <p:nvPr/>
            </p:nvGrpSpPr>
            <p:grpSpPr>
              <a:xfrm>
                <a:off x="2189761" y="3856449"/>
                <a:ext cx="1234757" cy="966563"/>
                <a:chOff x="3283455" y="2386674"/>
                <a:chExt cx="3090291" cy="2404709"/>
              </a:xfrm>
            </p:grpSpPr>
            <p:grpSp>
              <p:nvGrpSpPr>
                <p:cNvPr id="13" name="קבוצה 12"/>
                <p:cNvGrpSpPr/>
                <p:nvPr/>
              </p:nvGrpSpPr>
              <p:grpSpPr>
                <a:xfrm>
                  <a:off x="3283455" y="2449712"/>
                  <a:ext cx="161925" cy="2278634"/>
                  <a:chOff x="1233144" y="2503500"/>
                  <a:chExt cx="161925" cy="2278634"/>
                </a:xfrm>
              </p:grpSpPr>
              <p:sp>
                <p:nvSpPr>
                  <p:cNvPr id="36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קבוצה 13"/>
                <p:cNvGrpSpPr/>
                <p:nvPr/>
              </p:nvGrpSpPr>
              <p:grpSpPr>
                <a:xfrm>
                  <a:off x="4946293" y="2530674"/>
                  <a:ext cx="1427453" cy="2116709"/>
                  <a:chOff x="2895982" y="2584462"/>
                  <a:chExt cx="1427453" cy="2116709"/>
                </a:xfrm>
              </p:grpSpPr>
              <p:sp>
                <p:nvSpPr>
                  <p:cNvPr id="32" name="Oval 46"/>
                  <p:cNvSpPr>
                    <a:spLocks noChangeAspect="1"/>
                  </p:cNvSpPr>
                  <p:nvPr/>
                </p:nvSpPr>
                <p:spPr>
                  <a:xfrm>
                    <a:off x="4035435" y="3527144"/>
                    <a:ext cx="288000" cy="288000"/>
                  </a:xfrm>
                  <a:prstGeom prst="ellipse">
                    <a:avLst/>
                  </a:prstGeom>
                  <a:solidFill>
                    <a:srgbClr val="66D14C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3" name="Straight Arrow Connector 48"/>
                  <p:cNvCxnSpPr>
                    <a:stCxn id="16" idx="6"/>
                    <a:endCxn id="32" idx="1"/>
                  </p:cNvCxnSpPr>
                  <p:nvPr/>
                </p:nvCxnSpPr>
                <p:spPr>
                  <a:xfrm>
                    <a:off x="2898839" y="2584462"/>
                    <a:ext cx="1178773" cy="984859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50"/>
                  <p:cNvCxnSpPr>
                    <a:stCxn id="27" idx="6"/>
                    <a:endCxn id="32" idx="2"/>
                  </p:cNvCxnSpPr>
                  <p:nvPr/>
                </p:nvCxnSpPr>
                <p:spPr>
                  <a:xfrm>
                    <a:off x="2895982" y="3171456"/>
                    <a:ext cx="1139453" cy="499688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52"/>
                  <p:cNvCxnSpPr>
                    <a:stCxn id="17" idx="6"/>
                    <a:endCxn id="32" idx="3"/>
                  </p:cNvCxnSpPr>
                  <p:nvPr/>
                </p:nvCxnSpPr>
                <p:spPr>
                  <a:xfrm flipV="1">
                    <a:off x="2895982" y="3772967"/>
                    <a:ext cx="1181630" cy="92820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קבוצה 14"/>
                <p:cNvGrpSpPr/>
                <p:nvPr/>
              </p:nvGrpSpPr>
              <p:grpSpPr>
                <a:xfrm>
                  <a:off x="3454345" y="2386674"/>
                  <a:ext cx="1494805" cy="2404709"/>
                  <a:chOff x="1404034" y="2440462"/>
                  <a:chExt cx="1494805" cy="2404709"/>
                </a:xfrm>
              </p:grpSpPr>
              <p:sp>
                <p:nvSpPr>
                  <p:cNvPr id="16" name="Oval 11"/>
                  <p:cNvSpPr>
                    <a:spLocks noChangeAspect="1"/>
                  </p:cNvSpPr>
                  <p:nvPr/>
                </p:nvSpPr>
                <p:spPr>
                  <a:xfrm>
                    <a:off x="2610839" y="2440462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3"/>
                  <p:cNvSpPr>
                    <a:spLocks noChangeAspect="1"/>
                  </p:cNvSpPr>
                  <p:nvPr/>
                </p:nvSpPr>
                <p:spPr>
                  <a:xfrm>
                    <a:off x="2607982" y="455717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8" name="Straight Arrow Connector 17"/>
                  <p:cNvCxnSpPr>
                    <a:stCxn id="36" idx="6"/>
                    <a:endCxn id="16" idx="1"/>
                  </p:cNvCxnSpPr>
                  <p:nvPr/>
                </p:nvCxnSpPr>
                <p:spPr>
                  <a:xfrm flipV="1">
                    <a:off x="1404034" y="2482639"/>
                    <a:ext cx="1248982" cy="101824"/>
                  </a:xfrm>
                  <a:prstGeom prst="straightConnector1">
                    <a:avLst/>
                  </a:prstGeom>
                  <a:ln>
                    <a:headEnd type="none" w="lg" len="lg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21"/>
                  <p:cNvCxnSpPr>
                    <a:stCxn id="37" idx="6"/>
                    <a:endCxn id="16" idx="2"/>
                  </p:cNvCxnSpPr>
                  <p:nvPr/>
                </p:nvCxnSpPr>
                <p:spPr>
                  <a:xfrm flipV="1">
                    <a:off x="1404034" y="2584462"/>
                    <a:ext cx="1206805" cy="58699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23"/>
                  <p:cNvCxnSpPr>
                    <a:stCxn id="38" idx="6"/>
                    <a:endCxn id="16" idx="3"/>
                  </p:cNvCxnSpPr>
                  <p:nvPr/>
                </p:nvCxnSpPr>
                <p:spPr>
                  <a:xfrm flipV="1">
                    <a:off x="1404034" y="2686285"/>
                    <a:ext cx="1248982" cy="2014887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5"/>
                  <p:cNvCxnSpPr>
                    <a:stCxn id="36" idx="6"/>
                    <a:endCxn id="27" idx="1"/>
                  </p:cNvCxnSpPr>
                  <p:nvPr/>
                </p:nvCxnSpPr>
                <p:spPr>
                  <a:xfrm>
                    <a:off x="1404034" y="2584463"/>
                    <a:ext cx="1246125" cy="485170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7"/>
                  <p:cNvCxnSpPr>
                    <a:stCxn id="37" idx="6"/>
                    <a:endCxn id="27" idx="2"/>
                  </p:cNvCxnSpPr>
                  <p:nvPr/>
                </p:nvCxnSpPr>
                <p:spPr>
                  <a:xfrm flipV="1">
                    <a:off x="1404034" y="3171456"/>
                    <a:ext cx="1203948" cy="1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9"/>
                  <p:cNvCxnSpPr>
                    <a:stCxn id="38" idx="6"/>
                    <a:endCxn id="27" idx="3"/>
                  </p:cNvCxnSpPr>
                  <p:nvPr/>
                </p:nvCxnSpPr>
                <p:spPr>
                  <a:xfrm flipV="1">
                    <a:off x="1404034" y="3273279"/>
                    <a:ext cx="1246125" cy="1427893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31"/>
                  <p:cNvCxnSpPr>
                    <a:stCxn id="36" idx="6"/>
                    <a:endCxn id="17" idx="1"/>
                  </p:cNvCxnSpPr>
                  <p:nvPr/>
                </p:nvCxnSpPr>
                <p:spPr>
                  <a:xfrm>
                    <a:off x="1404034" y="2584463"/>
                    <a:ext cx="1246125" cy="201488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33"/>
                  <p:cNvCxnSpPr>
                    <a:stCxn id="37" idx="6"/>
                    <a:endCxn id="17" idx="2"/>
                  </p:cNvCxnSpPr>
                  <p:nvPr/>
                </p:nvCxnSpPr>
                <p:spPr>
                  <a:xfrm>
                    <a:off x="1404034" y="3171457"/>
                    <a:ext cx="1203948" cy="152971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35"/>
                  <p:cNvCxnSpPr>
                    <a:stCxn id="38" idx="6"/>
                    <a:endCxn id="17" idx="3"/>
                  </p:cNvCxnSpPr>
                  <p:nvPr/>
                </p:nvCxnSpPr>
                <p:spPr>
                  <a:xfrm>
                    <a:off x="1404034" y="4701172"/>
                    <a:ext cx="1246125" cy="101822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12"/>
                  <p:cNvSpPr>
                    <a:spLocks noChangeAspect="1"/>
                  </p:cNvSpPr>
                  <p:nvPr/>
                </p:nvSpPr>
                <p:spPr>
                  <a:xfrm>
                    <a:off x="2607982" y="3027456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74"/>
                  <p:cNvGrpSpPr/>
                  <p:nvPr/>
                </p:nvGrpSpPr>
                <p:grpSpPr>
                  <a:xfrm>
                    <a:off x="2722205" y="3658200"/>
                    <a:ext cx="72888" cy="455958"/>
                    <a:chOff x="2719810" y="3613527"/>
                    <a:chExt cx="72888" cy="455958"/>
                  </a:xfrm>
                </p:grpSpPr>
                <p:sp>
                  <p:nvSpPr>
                    <p:cNvPr id="29" name="Oval 71"/>
                    <p:cNvSpPr/>
                    <p:nvPr/>
                  </p:nvSpPr>
                  <p:spPr>
                    <a:xfrm>
                      <a:off x="2719810" y="3613527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Oval 72"/>
                    <p:cNvSpPr/>
                    <p:nvPr/>
                  </p:nvSpPr>
                  <p:spPr>
                    <a:xfrm>
                      <a:off x="2719810" y="3804510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val 73"/>
                    <p:cNvSpPr/>
                    <p:nvPr/>
                  </p:nvSpPr>
                  <p:spPr>
                    <a:xfrm>
                      <a:off x="2720698" y="3997485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מלבן מעוגל 6"/>
              <p:cNvSpPr/>
              <p:nvPr/>
            </p:nvSpPr>
            <p:spPr>
              <a:xfrm>
                <a:off x="1963644" y="3606326"/>
                <a:ext cx="1550894" cy="1479176"/>
              </a:xfrm>
              <a:prstGeom prst="round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מחבר חץ ישר 8"/>
              <p:cNvCxnSpPr/>
              <p:nvPr/>
            </p:nvCxnSpPr>
            <p:spPr>
              <a:xfrm>
                <a:off x="1353669" y="4345914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מחבר חץ ישר 10"/>
              <p:cNvCxnSpPr/>
              <p:nvPr/>
            </p:nvCxnSpPr>
            <p:spPr>
              <a:xfrm>
                <a:off x="3585880" y="4315392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5436" y="3163473"/>
                  <a:ext cx="213282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3200" b="0" dirty="0" smtClean="0"/>
                </a:p>
                <a:p>
                  <a:pPr algn="ctr"/>
                  <a:r>
                    <a:rPr lang="en-US" sz="2400" dirty="0" smtClean="0"/>
                    <a:t>continuous</a:t>
                  </a:r>
                </a:p>
                <a:p>
                  <a:pPr algn="ctr"/>
                  <a:r>
                    <a:rPr lang="en-US" sz="2400" dirty="0" smtClean="0"/>
                    <a:t>discriminatory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36" y="3163473"/>
                  <a:ext cx="2132828" cy="13234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00" r="-428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2" descr="Image result for check mark transpare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082" y="3155098"/>
              <a:ext cx="432318" cy="45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7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Proof of 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23814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set of functions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linear.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23814"/>
              </a:xfrm>
              <a:blipFill>
                <a:blip r:embed="rId2"/>
                <a:stretch>
                  <a:fillRect l="-808" t="-1594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414016" y="3648456"/>
            <a:ext cx="4169664" cy="2450592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  <a:softEdge rad="127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1578" y="4049792"/>
                <a:ext cx="884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78" y="4049792"/>
                <a:ext cx="884926" cy="461665"/>
              </a:xfrm>
              <a:prstGeom prst="rect">
                <a:avLst/>
              </a:prstGeom>
              <a:blipFill>
                <a:blip r:embed="rId5"/>
                <a:stretch>
                  <a:fillRect l="-1370" r="-684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9615" y="2517142"/>
                <a:ext cx="6190488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 marL="38404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56692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4980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93268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11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6pPr>
                <a:lvl7pPr marL="13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7pPr>
                <a:lvl8pPr marL="1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8pPr>
                <a:lvl9pPr marL="17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9pPr>
              </a:lstStyle>
              <a:p>
                <a:pPr algn="ctr"/>
                <a:r>
                  <a:rPr lang="en-US" b="1" dirty="0"/>
                  <a:t>Claim: </a:t>
                </a:r>
                <a:r>
                  <a:rPr lang="en-US" dirty="0"/>
                  <a:t>The closure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all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15" y="2517142"/>
                <a:ext cx="6190488" cy="369332"/>
              </a:xfrm>
              <a:prstGeom prst="rect">
                <a:avLst/>
              </a:prstGeom>
              <a:blipFill>
                <a:blip r:embed="rId6"/>
                <a:stretch>
                  <a:fillRect t="-15625" b="-2343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4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Proof of 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23814"/>
              </a:xfrm>
            </p:spPr>
            <p:txBody>
              <a:bodyPr/>
              <a:lstStyle/>
              <a:p>
                <a:pPr algn="just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set of functions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linear.</a:t>
                </a:r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23814"/>
              </a:xfrm>
              <a:blipFill>
                <a:blip r:embed="rId2"/>
                <a:stretch>
                  <a:fillRect l="-808" t="-1594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99615" y="2517142"/>
                <a:ext cx="6190488" cy="369332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1pPr>
                <a:lvl2pPr marL="38404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56692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4980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932688" indent="-18288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11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6pPr>
                <a:lvl7pPr marL="13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7pPr>
                <a:lvl8pPr marL="15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8pPr>
                <a:lvl9pPr marL="1700000" indent="-228600" defTabSz="91440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Claim: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closure of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all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615" y="2517142"/>
                <a:ext cx="6190488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5625" b="-2343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מלבן מעוגל 3"/>
              <p:cNvSpPr/>
              <p:nvPr/>
            </p:nvSpPr>
            <p:spPr>
              <a:xfrm>
                <a:off x="556819" y="3134068"/>
                <a:ext cx="8076079" cy="3053910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Corollary of Hahn-</a:t>
                </a:r>
                <a:r>
                  <a:rPr lang="en-US" sz="24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Banach</a:t>
                </a: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Theorem</a:t>
                </a:r>
              </a:p>
              <a:p>
                <a:endParaRPr 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be a normed linear space,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 subspace of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𝑐𝑙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endParaRPr lang="en-US" sz="2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bounded linear functional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s.t.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=0   ∀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  <a:p>
                <a:endParaRPr lang="en-US" sz="20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9" y="3134068"/>
                <a:ext cx="8076079" cy="305391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Proof </a:t>
            </a:r>
            <a:r>
              <a:rPr lang="en-US" sz="4000" dirty="0" smtClean="0"/>
              <a:t>of </a:t>
            </a:r>
            <a:r>
              <a:rPr lang="en-US" sz="4000" dirty="0"/>
              <a:t>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3"/>
                <a:ext cx="7543801" cy="214524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 our case: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, U=S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ome</m:t>
                    </m:r>
                    <m: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assume: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bounded linear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 , 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s.t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By Hahn-</a:t>
                </a:r>
                <a:r>
                  <a:rPr lang="en-US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Banach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𝑐𝑙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3"/>
                <a:ext cx="7543801" cy="2145241"/>
              </a:xfrm>
              <a:blipFill rotWithShape="0">
                <a:blip r:embed="rId2"/>
                <a:stretch>
                  <a:fillRect l="-808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9"/>
          <p:cNvSpPr/>
          <p:nvPr/>
        </p:nvSpPr>
        <p:spPr>
          <a:xfrm>
            <a:off x="2414016" y="3648456"/>
            <a:ext cx="4169664" cy="2450592"/>
          </a:xfrm>
          <a:prstGeom prst="ellipse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10"/>
              <p:cNvSpPr/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  <a:softEdge rad="127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11"/>
              <p:cNvSpPr/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152" y="4428237"/>
                <a:ext cx="1933543" cy="134544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noFill/>
              </a:ln>
              <a:effectLst>
                <a:outerShdw blurRad="38100" dist="25400" dir="2700000" algn="br" rotWithShape="0">
                  <a:srgbClr val="000000">
                    <a:alpha val="6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1578" y="4049792"/>
                <a:ext cx="8849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578" y="4049792"/>
                <a:ext cx="88492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370" r="-684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אליפסה 9"/>
          <p:cNvSpPr/>
          <p:nvPr/>
        </p:nvSpPr>
        <p:spPr>
          <a:xfrm>
            <a:off x="3631558" y="41932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18063" y="3953860"/>
                <a:ext cx="368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63" y="3953860"/>
                <a:ext cx="368178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Proof </a:t>
            </a:r>
            <a:r>
              <a:rPr lang="en-US" sz="4000" dirty="0" smtClean="0"/>
              <a:t>of </a:t>
            </a:r>
            <a:r>
              <a:rPr lang="en-US" sz="4000" dirty="0"/>
              <a:t>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3"/>
              <p:cNvSpPr/>
              <p:nvPr/>
            </p:nvSpPr>
            <p:spPr>
              <a:xfrm>
                <a:off x="556820" y="2114550"/>
                <a:ext cx="8076079" cy="260756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Riesz Representation Theorem (Relaxed Version)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Any bounded linear functional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can be written as an integration against a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,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0" y="2114550"/>
                <a:ext cx="8076079" cy="260756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6820" y="4953000"/>
                <a:ext cx="8076079" cy="1541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can be represented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,</m:t>
                      </m:r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20" y="4953000"/>
                <a:ext cx="8076079" cy="1541512"/>
              </a:xfrm>
              <a:prstGeom prst="rect">
                <a:avLst/>
              </a:prstGeom>
              <a:blipFill rotWithShape="0">
                <a:blip r:embed="rId3"/>
                <a:stretch>
                  <a:fillRect l="-1132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Proof </a:t>
            </a:r>
            <a:r>
              <a:rPr lang="en-US" sz="4000" dirty="0"/>
              <a:t>of 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282151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 smtClean="0"/>
                  <a:t>In particular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200" dirty="0" smtClean="0"/>
                  <a:t> 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Therefore 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dirty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dirty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2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3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groupChr>
                      </m:e>
                      <m:li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𝑅𝑖𝑒𝑠𝑧</m:t>
                        </m:r>
                      </m:lim>
                    </m:limLow>
                  </m:oMath>
                </a14:m>
                <a:endParaRPr lang="en-US" sz="2200" dirty="0" smtClean="0"/>
              </a:p>
              <a:p>
                <a:r>
                  <a:rPr lang="en-US" sz="2200" dirty="0" smtClean="0"/>
                  <a:t>However, by our assumption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200" dirty="0" smtClean="0"/>
                  <a:t> is discriminatory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b="0" dirty="0" smtClean="0"/>
              </a:p>
              <a:p>
                <a:r>
                  <a:rPr lang="en-US" sz="2200" dirty="0" smtClean="0"/>
                  <a:t>And hence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 Contradiction!</a:t>
                </a:r>
                <a:endParaRPr lang="en-US" b="1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2821516"/>
              </a:xfrm>
              <a:blipFill rotWithShape="0">
                <a:blip r:embed="rId2"/>
                <a:stretch>
                  <a:fillRect l="-1212" t="-3456" b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22959" y="5257800"/>
                <a:ext cx="7543801" cy="83343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 smtClean="0"/>
                  <a:t> is dense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0" dirty="0" smtClean="0"/>
              </a:p>
              <a:p>
                <a:pPr algn="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200" dirty="0"/>
              </a:p>
              <a:p>
                <a:pPr algn="r"/>
                <a:endParaRPr lang="en-US" sz="2200" b="0" dirty="0" smtClean="0"/>
              </a:p>
              <a:p>
                <a:endParaRPr lang="en-US" b="1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5257800"/>
                <a:ext cx="7543801" cy="833438"/>
              </a:xfrm>
              <a:prstGeom prst="rect">
                <a:avLst/>
              </a:prstGeom>
              <a:blipFill rotWithShape="0">
                <a:blip r:embed="rId3"/>
                <a:stretch>
                  <a:fillRect l="-2019" t="-11765" r="-889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2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1 </a:t>
            </a:r>
            <a:r>
              <a:rPr lang="en-US" sz="1800" dirty="0"/>
              <a:t>[</a:t>
            </a:r>
            <a:r>
              <a:rPr lang="en-US" sz="1800" dirty="0" err="1" smtClean="0"/>
              <a:t>Cybenko</a:t>
            </a:r>
            <a:r>
              <a:rPr lang="en-US" sz="1800" dirty="0" smtClean="0"/>
              <a:t> 89’]</a:t>
            </a:r>
            <a:endParaRPr lang="en-US" sz="4000" dirty="0"/>
          </a:p>
        </p:txBody>
      </p:sp>
      <p:grpSp>
        <p:nvGrpSpPr>
          <p:cNvPr id="47" name="קבוצה 46"/>
          <p:cNvGrpSpPr/>
          <p:nvPr/>
        </p:nvGrpSpPr>
        <p:grpSpPr>
          <a:xfrm>
            <a:off x="475436" y="3050697"/>
            <a:ext cx="8399402" cy="1479176"/>
            <a:chOff x="475436" y="3050697"/>
            <a:chExt cx="8399402" cy="147917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4291291" y="3050697"/>
              <a:ext cx="4583547" cy="1479176"/>
              <a:chOff x="1043826" y="3606326"/>
              <a:chExt cx="4583547" cy="1479176"/>
            </a:xfrm>
          </p:grpSpPr>
          <p:grpSp>
            <p:nvGrpSpPr>
              <p:cNvPr id="6" name="קבוצה 5"/>
              <p:cNvGrpSpPr/>
              <p:nvPr/>
            </p:nvGrpSpPr>
            <p:grpSpPr>
              <a:xfrm>
                <a:off x="2189761" y="3856449"/>
                <a:ext cx="1234757" cy="966563"/>
                <a:chOff x="3283455" y="2386674"/>
                <a:chExt cx="3090291" cy="2404709"/>
              </a:xfrm>
            </p:grpSpPr>
            <p:grpSp>
              <p:nvGrpSpPr>
                <p:cNvPr id="13" name="קבוצה 12"/>
                <p:cNvGrpSpPr/>
                <p:nvPr/>
              </p:nvGrpSpPr>
              <p:grpSpPr>
                <a:xfrm>
                  <a:off x="3283455" y="2449712"/>
                  <a:ext cx="161925" cy="2278634"/>
                  <a:chOff x="1233144" y="2503500"/>
                  <a:chExt cx="161925" cy="2278634"/>
                </a:xfrm>
              </p:grpSpPr>
              <p:sp>
                <p:nvSpPr>
                  <p:cNvPr id="36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קבוצה 13"/>
                <p:cNvGrpSpPr/>
                <p:nvPr/>
              </p:nvGrpSpPr>
              <p:grpSpPr>
                <a:xfrm>
                  <a:off x="4946293" y="2530674"/>
                  <a:ext cx="1427453" cy="2116709"/>
                  <a:chOff x="2895982" y="2584462"/>
                  <a:chExt cx="1427453" cy="2116709"/>
                </a:xfrm>
              </p:grpSpPr>
              <p:sp>
                <p:nvSpPr>
                  <p:cNvPr id="32" name="Oval 46"/>
                  <p:cNvSpPr>
                    <a:spLocks noChangeAspect="1"/>
                  </p:cNvSpPr>
                  <p:nvPr/>
                </p:nvSpPr>
                <p:spPr>
                  <a:xfrm>
                    <a:off x="4035435" y="3527144"/>
                    <a:ext cx="288000" cy="288000"/>
                  </a:xfrm>
                  <a:prstGeom prst="ellipse">
                    <a:avLst/>
                  </a:prstGeom>
                  <a:solidFill>
                    <a:srgbClr val="66D14C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3" name="Straight Arrow Connector 48"/>
                  <p:cNvCxnSpPr>
                    <a:stCxn id="16" idx="6"/>
                    <a:endCxn id="32" idx="1"/>
                  </p:cNvCxnSpPr>
                  <p:nvPr/>
                </p:nvCxnSpPr>
                <p:spPr>
                  <a:xfrm>
                    <a:off x="2898839" y="2584462"/>
                    <a:ext cx="1178773" cy="984859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50"/>
                  <p:cNvCxnSpPr>
                    <a:stCxn id="27" idx="6"/>
                    <a:endCxn id="32" idx="2"/>
                  </p:cNvCxnSpPr>
                  <p:nvPr/>
                </p:nvCxnSpPr>
                <p:spPr>
                  <a:xfrm>
                    <a:off x="2895982" y="3171456"/>
                    <a:ext cx="1139453" cy="499688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52"/>
                  <p:cNvCxnSpPr>
                    <a:stCxn id="17" idx="6"/>
                    <a:endCxn id="32" idx="3"/>
                  </p:cNvCxnSpPr>
                  <p:nvPr/>
                </p:nvCxnSpPr>
                <p:spPr>
                  <a:xfrm flipV="1">
                    <a:off x="2895982" y="3772967"/>
                    <a:ext cx="1181630" cy="92820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קבוצה 14"/>
                <p:cNvGrpSpPr/>
                <p:nvPr/>
              </p:nvGrpSpPr>
              <p:grpSpPr>
                <a:xfrm>
                  <a:off x="3454345" y="2386674"/>
                  <a:ext cx="1494805" cy="2404709"/>
                  <a:chOff x="1404034" y="2440462"/>
                  <a:chExt cx="1494805" cy="2404709"/>
                </a:xfrm>
              </p:grpSpPr>
              <p:sp>
                <p:nvSpPr>
                  <p:cNvPr id="16" name="Oval 11"/>
                  <p:cNvSpPr>
                    <a:spLocks noChangeAspect="1"/>
                  </p:cNvSpPr>
                  <p:nvPr/>
                </p:nvSpPr>
                <p:spPr>
                  <a:xfrm>
                    <a:off x="2610839" y="2440462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3"/>
                  <p:cNvSpPr>
                    <a:spLocks noChangeAspect="1"/>
                  </p:cNvSpPr>
                  <p:nvPr/>
                </p:nvSpPr>
                <p:spPr>
                  <a:xfrm>
                    <a:off x="2607982" y="455717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8" name="Straight Arrow Connector 17"/>
                  <p:cNvCxnSpPr>
                    <a:stCxn id="36" idx="6"/>
                    <a:endCxn id="16" idx="1"/>
                  </p:cNvCxnSpPr>
                  <p:nvPr/>
                </p:nvCxnSpPr>
                <p:spPr>
                  <a:xfrm flipV="1">
                    <a:off x="1404034" y="2482639"/>
                    <a:ext cx="1248982" cy="101824"/>
                  </a:xfrm>
                  <a:prstGeom prst="straightConnector1">
                    <a:avLst/>
                  </a:prstGeom>
                  <a:ln>
                    <a:headEnd type="none" w="lg" len="lg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21"/>
                  <p:cNvCxnSpPr>
                    <a:stCxn id="37" idx="6"/>
                    <a:endCxn id="16" idx="2"/>
                  </p:cNvCxnSpPr>
                  <p:nvPr/>
                </p:nvCxnSpPr>
                <p:spPr>
                  <a:xfrm flipV="1">
                    <a:off x="1404034" y="2584462"/>
                    <a:ext cx="1206805" cy="58699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23"/>
                  <p:cNvCxnSpPr>
                    <a:stCxn id="38" idx="6"/>
                    <a:endCxn id="16" idx="3"/>
                  </p:cNvCxnSpPr>
                  <p:nvPr/>
                </p:nvCxnSpPr>
                <p:spPr>
                  <a:xfrm flipV="1">
                    <a:off x="1404034" y="2686285"/>
                    <a:ext cx="1248982" cy="2014887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5"/>
                  <p:cNvCxnSpPr>
                    <a:stCxn id="36" idx="6"/>
                    <a:endCxn id="27" idx="1"/>
                  </p:cNvCxnSpPr>
                  <p:nvPr/>
                </p:nvCxnSpPr>
                <p:spPr>
                  <a:xfrm>
                    <a:off x="1404034" y="2584463"/>
                    <a:ext cx="1246125" cy="485170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7"/>
                  <p:cNvCxnSpPr>
                    <a:stCxn id="37" idx="6"/>
                    <a:endCxn id="27" idx="2"/>
                  </p:cNvCxnSpPr>
                  <p:nvPr/>
                </p:nvCxnSpPr>
                <p:spPr>
                  <a:xfrm flipV="1">
                    <a:off x="1404034" y="3171456"/>
                    <a:ext cx="1203948" cy="1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9"/>
                  <p:cNvCxnSpPr>
                    <a:stCxn id="38" idx="6"/>
                    <a:endCxn id="27" idx="3"/>
                  </p:cNvCxnSpPr>
                  <p:nvPr/>
                </p:nvCxnSpPr>
                <p:spPr>
                  <a:xfrm flipV="1">
                    <a:off x="1404034" y="3273279"/>
                    <a:ext cx="1246125" cy="1427893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31"/>
                  <p:cNvCxnSpPr>
                    <a:stCxn id="36" idx="6"/>
                    <a:endCxn id="17" idx="1"/>
                  </p:cNvCxnSpPr>
                  <p:nvPr/>
                </p:nvCxnSpPr>
                <p:spPr>
                  <a:xfrm>
                    <a:off x="1404034" y="2584463"/>
                    <a:ext cx="1246125" cy="201488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33"/>
                  <p:cNvCxnSpPr>
                    <a:stCxn id="37" idx="6"/>
                    <a:endCxn id="17" idx="2"/>
                  </p:cNvCxnSpPr>
                  <p:nvPr/>
                </p:nvCxnSpPr>
                <p:spPr>
                  <a:xfrm>
                    <a:off x="1404034" y="3171457"/>
                    <a:ext cx="1203948" cy="152971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35"/>
                  <p:cNvCxnSpPr>
                    <a:stCxn id="38" idx="6"/>
                    <a:endCxn id="17" idx="3"/>
                  </p:cNvCxnSpPr>
                  <p:nvPr/>
                </p:nvCxnSpPr>
                <p:spPr>
                  <a:xfrm>
                    <a:off x="1404034" y="4701172"/>
                    <a:ext cx="1246125" cy="101822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12"/>
                  <p:cNvSpPr>
                    <a:spLocks noChangeAspect="1"/>
                  </p:cNvSpPr>
                  <p:nvPr/>
                </p:nvSpPr>
                <p:spPr>
                  <a:xfrm>
                    <a:off x="2607982" y="3027456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74"/>
                  <p:cNvGrpSpPr/>
                  <p:nvPr/>
                </p:nvGrpSpPr>
                <p:grpSpPr>
                  <a:xfrm>
                    <a:off x="2722205" y="3658200"/>
                    <a:ext cx="72888" cy="455958"/>
                    <a:chOff x="2719810" y="3613527"/>
                    <a:chExt cx="72888" cy="455958"/>
                  </a:xfrm>
                </p:grpSpPr>
                <p:sp>
                  <p:nvSpPr>
                    <p:cNvPr id="29" name="Oval 71"/>
                    <p:cNvSpPr/>
                    <p:nvPr/>
                  </p:nvSpPr>
                  <p:spPr>
                    <a:xfrm>
                      <a:off x="2719810" y="3613527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Oval 72"/>
                    <p:cNvSpPr/>
                    <p:nvPr/>
                  </p:nvSpPr>
                  <p:spPr>
                    <a:xfrm>
                      <a:off x="2719810" y="3804510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val 73"/>
                    <p:cNvSpPr/>
                    <p:nvPr/>
                  </p:nvSpPr>
                  <p:spPr>
                    <a:xfrm>
                      <a:off x="2720698" y="3997485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מלבן מעוגל 6"/>
              <p:cNvSpPr/>
              <p:nvPr/>
            </p:nvSpPr>
            <p:spPr>
              <a:xfrm>
                <a:off x="1963644" y="3606326"/>
                <a:ext cx="1550894" cy="1479176"/>
              </a:xfrm>
              <a:prstGeom prst="round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מחבר חץ ישר 8"/>
              <p:cNvCxnSpPr/>
              <p:nvPr/>
            </p:nvCxnSpPr>
            <p:spPr>
              <a:xfrm>
                <a:off x="1353669" y="4345914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מחבר חץ ישר 10"/>
              <p:cNvCxnSpPr/>
              <p:nvPr/>
            </p:nvCxnSpPr>
            <p:spPr>
              <a:xfrm>
                <a:off x="3585880" y="4315392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5436" y="3163473"/>
                  <a:ext cx="213282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3200" b="0" dirty="0" smtClean="0"/>
                </a:p>
                <a:p>
                  <a:pPr algn="ctr"/>
                  <a:r>
                    <a:rPr lang="en-US" sz="2400" dirty="0" smtClean="0"/>
                    <a:t>continuous</a:t>
                  </a:r>
                </a:p>
                <a:p>
                  <a:pPr algn="ctr"/>
                  <a:r>
                    <a:rPr lang="en-US" sz="2400" dirty="0" smtClean="0"/>
                    <a:t>discriminatory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36" y="3163473"/>
                  <a:ext cx="2132828" cy="13234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00" r="-4286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2" descr="Image result for check mark transpare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082" y="3155098"/>
              <a:ext cx="432318" cy="45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38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Lemma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מעוגל 3"/>
              <p:cNvSpPr/>
              <p:nvPr/>
            </p:nvSpPr>
            <p:spPr>
              <a:xfrm>
                <a:off x="753898" y="1915768"/>
                <a:ext cx="7681924" cy="1550289"/>
              </a:xfrm>
              <a:prstGeom prst="roundRect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Any bounded, measurable sigmoidal function,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is discriminatory. In particular, any continuous sigmoidal function is discriminatory. </a:t>
                </a:r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8" y="1915768"/>
                <a:ext cx="7681924" cy="1550289"/>
              </a:xfrm>
              <a:prstGeom prst="roundRect">
                <a:avLst/>
              </a:prstGeom>
              <a:blipFill rotWithShape="0">
                <a:blip r:embed="rId2"/>
                <a:stretch>
                  <a:fillRect l="-79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4577715" y="4166997"/>
            <a:ext cx="0" cy="145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39365" y="5633847"/>
            <a:ext cx="4210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7887" y="5624322"/>
                <a:ext cx="431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887" y="5624322"/>
                <a:ext cx="4315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0305" y="5624322"/>
                <a:ext cx="604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05" y="5624322"/>
                <a:ext cx="6046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562600" y="4530852"/>
            <a:ext cx="1263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39365" y="5609082"/>
            <a:ext cx="1263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19770382">
            <a:off x="3526916" y="3853130"/>
            <a:ext cx="2101596" cy="2113268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Crazy Continuous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2 </a:t>
            </a:r>
            <a:r>
              <a:rPr lang="en-US" sz="1800" dirty="0"/>
              <a:t>[</a:t>
            </a:r>
            <a:r>
              <a:rPr lang="en-US" sz="1800" dirty="0" err="1" smtClean="0"/>
              <a:t>Cybenko</a:t>
            </a:r>
            <a:r>
              <a:rPr lang="en-US" sz="1800" dirty="0" smtClean="0"/>
              <a:t> 89’]</a:t>
            </a:r>
            <a:endParaRPr lang="en-US" sz="4000" dirty="0"/>
          </a:p>
        </p:txBody>
      </p:sp>
      <p:grpSp>
        <p:nvGrpSpPr>
          <p:cNvPr id="47" name="קבוצה 46"/>
          <p:cNvGrpSpPr/>
          <p:nvPr/>
        </p:nvGrpSpPr>
        <p:grpSpPr>
          <a:xfrm>
            <a:off x="715341" y="3050697"/>
            <a:ext cx="8159497" cy="1479176"/>
            <a:chOff x="715341" y="3050697"/>
            <a:chExt cx="8159497" cy="1479176"/>
          </a:xfrm>
        </p:grpSpPr>
        <p:grpSp>
          <p:nvGrpSpPr>
            <p:cNvPr id="5" name="קבוצה 4"/>
            <p:cNvGrpSpPr/>
            <p:nvPr/>
          </p:nvGrpSpPr>
          <p:grpSpPr>
            <a:xfrm>
              <a:off x="4291291" y="3050697"/>
              <a:ext cx="4583547" cy="1479176"/>
              <a:chOff x="1043826" y="3606326"/>
              <a:chExt cx="4583547" cy="1479176"/>
            </a:xfrm>
          </p:grpSpPr>
          <p:grpSp>
            <p:nvGrpSpPr>
              <p:cNvPr id="6" name="קבוצה 5"/>
              <p:cNvGrpSpPr/>
              <p:nvPr/>
            </p:nvGrpSpPr>
            <p:grpSpPr>
              <a:xfrm>
                <a:off x="2189761" y="3856449"/>
                <a:ext cx="1234757" cy="966563"/>
                <a:chOff x="3283455" y="2386674"/>
                <a:chExt cx="3090291" cy="2404709"/>
              </a:xfrm>
            </p:grpSpPr>
            <p:grpSp>
              <p:nvGrpSpPr>
                <p:cNvPr id="13" name="קבוצה 12"/>
                <p:cNvGrpSpPr/>
                <p:nvPr/>
              </p:nvGrpSpPr>
              <p:grpSpPr>
                <a:xfrm>
                  <a:off x="3283455" y="2449712"/>
                  <a:ext cx="161925" cy="2278634"/>
                  <a:chOff x="1233144" y="2503500"/>
                  <a:chExt cx="161925" cy="2278634"/>
                </a:xfrm>
              </p:grpSpPr>
              <p:sp>
                <p:nvSpPr>
                  <p:cNvPr id="36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קבוצה 13"/>
                <p:cNvGrpSpPr/>
                <p:nvPr/>
              </p:nvGrpSpPr>
              <p:grpSpPr>
                <a:xfrm>
                  <a:off x="4946293" y="2530674"/>
                  <a:ext cx="1427453" cy="2116709"/>
                  <a:chOff x="2895982" y="2584462"/>
                  <a:chExt cx="1427453" cy="2116709"/>
                </a:xfrm>
              </p:grpSpPr>
              <p:sp>
                <p:nvSpPr>
                  <p:cNvPr id="32" name="Oval 46"/>
                  <p:cNvSpPr>
                    <a:spLocks noChangeAspect="1"/>
                  </p:cNvSpPr>
                  <p:nvPr/>
                </p:nvSpPr>
                <p:spPr>
                  <a:xfrm>
                    <a:off x="4035435" y="3527144"/>
                    <a:ext cx="288000" cy="288000"/>
                  </a:xfrm>
                  <a:prstGeom prst="ellipse">
                    <a:avLst/>
                  </a:prstGeom>
                  <a:solidFill>
                    <a:srgbClr val="66D14C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33" name="Straight Arrow Connector 48"/>
                  <p:cNvCxnSpPr>
                    <a:stCxn id="16" idx="6"/>
                    <a:endCxn id="32" idx="1"/>
                  </p:cNvCxnSpPr>
                  <p:nvPr/>
                </p:nvCxnSpPr>
                <p:spPr>
                  <a:xfrm>
                    <a:off x="2898839" y="2584462"/>
                    <a:ext cx="1178773" cy="984859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Arrow Connector 50"/>
                  <p:cNvCxnSpPr>
                    <a:stCxn id="27" idx="6"/>
                    <a:endCxn id="32" idx="2"/>
                  </p:cNvCxnSpPr>
                  <p:nvPr/>
                </p:nvCxnSpPr>
                <p:spPr>
                  <a:xfrm>
                    <a:off x="2895982" y="3171456"/>
                    <a:ext cx="1139453" cy="499688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52"/>
                  <p:cNvCxnSpPr>
                    <a:stCxn id="17" idx="6"/>
                    <a:endCxn id="32" idx="3"/>
                  </p:cNvCxnSpPr>
                  <p:nvPr/>
                </p:nvCxnSpPr>
                <p:spPr>
                  <a:xfrm flipV="1">
                    <a:off x="2895982" y="3772967"/>
                    <a:ext cx="1181630" cy="92820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קבוצה 14"/>
                <p:cNvGrpSpPr/>
                <p:nvPr/>
              </p:nvGrpSpPr>
              <p:grpSpPr>
                <a:xfrm>
                  <a:off x="3454345" y="2386674"/>
                  <a:ext cx="1494805" cy="2404709"/>
                  <a:chOff x="1404034" y="2440462"/>
                  <a:chExt cx="1494805" cy="2404709"/>
                </a:xfrm>
              </p:grpSpPr>
              <p:sp>
                <p:nvSpPr>
                  <p:cNvPr id="16" name="Oval 11"/>
                  <p:cNvSpPr>
                    <a:spLocks noChangeAspect="1"/>
                  </p:cNvSpPr>
                  <p:nvPr/>
                </p:nvSpPr>
                <p:spPr>
                  <a:xfrm>
                    <a:off x="2610839" y="2440462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3"/>
                  <p:cNvSpPr>
                    <a:spLocks noChangeAspect="1"/>
                  </p:cNvSpPr>
                  <p:nvPr/>
                </p:nvSpPr>
                <p:spPr>
                  <a:xfrm>
                    <a:off x="2607982" y="4557171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18" name="Straight Arrow Connector 17"/>
                  <p:cNvCxnSpPr>
                    <a:stCxn id="36" idx="6"/>
                    <a:endCxn id="16" idx="1"/>
                  </p:cNvCxnSpPr>
                  <p:nvPr/>
                </p:nvCxnSpPr>
                <p:spPr>
                  <a:xfrm flipV="1">
                    <a:off x="1404034" y="2482639"/>
                    <a:ext cx="1248982" cy="101824"/>
                  </a:xfrm>
                  <a:prstGeom prst="straightConnector1">
                    <a:avLst/>
                  </a:prstGeom>
                  <a:ln>
                    <a:headEnd type="none" w="lg" len="lg"/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Arrow Connector 21"/>
                  <p:cNvCxnSpPr>
                    <a:stCxn id="37" idx="6"/>
                    <a:endCxn id="16" idx="2"/>
                  </p:cNvCxnSpPr>
                  <p:nvPr/>
                </p:nvCxnSpPr>
                <p:spPr>
                  <a:xfrm flipV="1">
                    <a:off x="1404034" y="2584462"/>
                    <a:ext cx="1206805" cy="58699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23"/>
                  <p:cNvCxnSpPr>
                    <a:stCxn id="38" idx="6"/>
                    <a:endCxn id="16" idx="3"/>
                  </p:cNvCxnSpPr>
                  <p:nvPr/>
                </p:nvCxnSpPr>
                <p:spPr>
                  <a:xfrm flipV="1">
                    <a:off x="1404034" y="2686285"/>
                    <a:ext cx="1248982" cy="2014887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Arrow Connector 25"/>
                  <p:cNvCxnSpPr>
                    <a:stCxn id="36" idx="6"/>
                    <a:endCxn id="27" idx="1"/>
                  </p:cNvCxnSpPr>
                  <p:nvPr/>
                </p:nvCxnSpPr>
                <p:spPr>
                  <a:xfrm>
                    <a:off x="1404034" y="2584463"/>
                    <a:ext cx="1246125" cy="485170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Arrow Connector 27"/>
                  <p:cNvCxnSpPr>
                    <a:stCxn id="37" idx="6"/>
                    <a:endCxn id="27" idx="2"/>
                  </p:cNvCxnSpPr>
                  <p:nvPr/>
                </p:nvCxnSpPr>
                <p:spPr>
                  <a:xfrm flipV="1">
                    <a:off x="1404034" y="3171456"/>
                    <a:ext cx="1203948" cy="1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9"/>
                  <p:cNvCxnSpPr>
                    <a:stCxn id="38" idx="6"/>
                    <a:endCxn id="27" idx="3"/>
                  </p:cNvCxnSpPr>
                  <p:nvPr/>
                </p:nvCxnSpPr>
                <p:spPr>
                  <a:xfrm flipV="1">
                    <a:off x="1404034" y="3273279"/>
                    <a:ext cx="1246125" cy="1427893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Arrow Connector 31"/>
                  <p:cNvCxnSpPr>
                    <a:stCxn id="36" idx="6"/>
                    <a:endCxn id="17" idx="1"/>
                  </p:cNvCxnSpPr>
                  <p:nvPr/>
                </p:nvCxnSpPr>
                <p:spPr>
                  <a:xfrm>
                    <a:off x="1404034" y="2584463"/>
                    <a:ext cx="1246125" cy="2014885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Arrow Connector 33"/>
                  <p:cNvCxnSpPr>
                    <a:stCxn id="37" idx="6"/>
                    <a:endCxn id="17" idx="2"/>
                  </p:cNvCxnSpPr>
                  <p:nvPr/>
                </p:nvCxnSpPr>
                <p:spPr>
                  <a:xfrm>
                    <a:off x="1404034" y="3171457"/>
                    <a:ext cx="1203948" cy="1529714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35"/>
                  <p:cNvCxnSpPr>
                    <a:stCxn id="38" idx="6"/>
                    <a:endCxn id="17" idx="3"/>
                  </p:cNvCxnSpPr>
                  <p:nvPr/>
                </p:nvCxnSpPr>
                <p:spPr>
                  <a:xfrm>
                    <a:off x="1404034" y="4701172"/>
                    <a:ext cx="1246125" cy="101822"/>
                  </a:xfrm>
                  <a:prstGeom prst="straightConnector1">
                    <a:avLst/>
                  </a:prstGeom>
                  <a:ln>
                    <a:tailEnd type="triangle" w="sm" len="sm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Oval 12"/>
                  <p:cNvSpPr>
                    <a:spLocks noChangeAspect="1"/>
                  </p:cNvSpPr>
                  <p:nvPr/>
                </p:nvSpPr>
                <p:spPr>
                  <a:xfrm>
                    <a:off x="2607982" y="3027456"/>
                    <a:ext cx="288000" cy="288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8" name="Group 74"/>
                  <p:cNvGrpSpPr/>
                  <p:nvPr/>
                </p:nvGrpSpPr>
                <p:grpSpPr>
                  <a:xfrm>
                    <a:off x="2722205" y="3658200"/>
                    <a:ext cx="72888" cy="455958"/>
                    <a:chOff x="2719810" y="3613527"/>
                    <a:chExt cx="72888" cy="455958"/>
                  </a:xfrm>
                </p:grpSpPr>
                <p:sp>
                  <p:nvSpPr>
                    <p:cNvPr id="29" name="Oval 71"/>
                    <p:cNvSpPr/>
                    <p:nvPr/>
                  </p:nvSpPr>
                  <p:spPr>
                    <a:xfrm>
                      <a:off x="2719810" y="3613527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Oval 72"/>
                    <p:cNvSpPr/>
                    <p:nvPr/>
                  </p:nvSpPr>
                  <p:spPr>
                    <a:xfrm>
                      <a:off x="2719810" y="3804510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Oval 73"/>
                    <p:cNvSpPr/>
                    <p:nvPr/>
                  </p:nvSpPr>
                  <p:spPr>
                    <a:xfrm>
                      <a:off x="2720698" y="3997485"/>
                      <a:ext cx="72000" cy="7200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7" name="מלבן מעוגל 6"/>
              <p:cNvSpPr/>
              <p:nvPr/>
            </p:nvSpPr>
            <p:spPr>
              <a:xfrm>
                <a:off x="1963644" y="3606326"/>
                <a:ext cx="1550894" cy="1479176"/>
              </a:xfrm>
              <a:prstGeom prst="roundRect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0341" y="3655239"/>
                    <a:ext cx="393569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מחבר חץ ישר 8"/>
              <p:cNvCxnSpPr/>
              <p:nvPr/>
            </p:nvCxnSpPr>
            <p:spPr>
              <a:xfrm>
                <a:off x="1353669" y="4345914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826" y="4161248"/>
                    <a:ext cx="393569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מחבר חץ ישר 10"/>
              <p:cNvCxnSpPr/>
              <p:nvPr/>
            </p:nvCxnSpPr>
            <p:spPr>
              <a:xfrm>
                <a:off x="3585880" y="4315392"/>
                <a:ext cx="574115" cy="0"/>
              </a:xfrm>
              <a:prstGeom prst="straightConnector1">
                <a:avLst/>
              </a:prstGeom>
              <a:ln>
                <a:tailEnd type="triangle" w="lg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8880" y="4130912"/>
                    <a:ext cx="1518493" cy="3693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15341" y="3163473"/>
                  <a:ext cx="1653017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sz="3200" b="0" dirty="0" smtClean="0"/>
                </a:p>
                <a:p>
                  <a:pPr algn="ctr"/>
                  <a:r>
                    <a:rPr lang="en-US" sz="2400" dirty="0" smtClean="0"/>
                    <a:t>continuous</a:t>
                  </a:r>
                </a:p>
                <a:p>
                  <a:pPr algn="ctr"/>
                  <a:r>
                    <a:rPr lang="en-US" sz="2400" dirty="0" smtClean="0"/>
                    <a:t>sigmoidal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1" y="3163473"/>
                  <a:ext cx="1653017" cy="132343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515" r="-5147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6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533" y="3183609"/>
                  <a:ext cx="1103186" cy="110799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2" descr="Image result for check mark transparent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4082" y="3155098"/>
              <a:ext cx="432318" cy="450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64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Motivation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59" y="2442284"/>
            <a:ext cx="75438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Replicating black box functions: decryption functions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More effective implementation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Visualization tools of neural networks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of functions using backpropagation of the approximation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959" y="2030363"/>
            <a:ext cx="20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Practical uses: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59" y="4731642"/>
            <a:ext cx="54375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 NN as hypothesis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</a:t>
            </a:r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NN can be used for? (except vision)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59" y="4258166"/>
            <a:ext cx="237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Theoretical uses: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קבוצה 245"/>
          <p:cNvGrpSpPr/>
          <p:nvPr/>
        </p:nvGrpSpPr>
        <p:grpSpPr>
          <a:xfrm>
            <a:off x="1767915" y="2780754"/>
            <a:ext cx="2882177" cy="2484636"/>
            <a:chOff x="4082676" y="16233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03" name="משושה 202"/>
            <p:cNvSpPr/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5" name="קבוצה 244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204" name="צורה חופשית 203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חץ ימינה 204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09" name="קבוצה 208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0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1" name="Straight Arrow Connector 48"/>
              <p:cNvCxnSpPr>
                <a:stCxn id="214" idx="6"/>
                <a:endCxn id="210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50"/>
              <p:cNvCxnSpPr>
                <a:stCxn id="225" idx="6"/>
                <a:endCxn id="210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52"/>
              <p:cNvCxnSpPr>
                <a:stCxn id="215" idx="6"/>
                <a:endCxn id="210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4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6" name="Straight Arrow Connector 17"/>
              <p:cNvCxnSpPr>
                <a:stCxn id="230" idx="6"/>
                <a:endCxn id="214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"/>
              <p:cNvCxnSpPr>
                <a:stCxn id="231" idx="6"/>
                <a:endCxn id="214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3"/>
              <p:cNvCxnSpPr>
                <a:stCxn id="232" idx="6"/>
                <a:endCxn id="214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5"/>
              <p:cNvCxnSpPr>
                <a:stCxn id="230" idx="6"/>
                <a:endCxn id="225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7"/>
              <p:cNvCxnSpPr>
                <a:stCxn id="231" idx="6"/>
                <a:endCxn id="225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9"/>
              <p:cNvCxnSpPr>
                <a:stCxn id="232" idx="6"/>
                <a:endCxn id="225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31"/>
              <p:cNvCxnSpPr>
                <a:stCxn id="230" idx="6"/>
                <a:endCxn id="215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33"/>
              <p:cNvCxnSpPr>
                <a:stCxn id="231" idx="6"/>
                <a:endCxn id="215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35"/>
              <p:cNvCxnSpPr>
                <a:stCxn id="232" idx="6"/>
                <a:endCxn id="215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5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חץ ימינה 206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צורה חופשית 207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8" name="קבוצה 247"/>
          <p:cNvGrpSpPr/>
          <p:nvPr/>
        </p:nvGrpSpPr>
        <p:grpSpPr>
          <a:xfrm>
            <a:off x="207765" y="973486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284" name="קבוצה 283"/>
          <p:cNvGrpSpPr/>
          <p:nvPr/>
        </p:nvGrpSpPr>
        <p:grpSpPr>
          <a:xfrm>
            <a:off x="3001723" y="1239241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85" name="משושה 284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86" name="קבוצה 285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287" name="צורה חופשית 286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חץ ימינה 287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9" name="קבוצה 288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12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3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4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5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6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7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90" name="Straight Arrow Connector 48"/>
              <p:cNvCxnSpPr>
                <a:stCxn id="293" idx="6"/>
                <a:endCxn id="308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50"/>
              <p:cNvCxnSpPr>
                <a:stCxn id="304" idx="6"/>
                <a:endCxn id="308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52"/>
              <p:cNvCxnSpPr>
                <a:stCxn id="294" idx="6"/>
                <a:endCxn id="308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29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295" name="Straight Arrow Connector 17"/>
              <p:cNvCxnSpPr>
                <a:stCxn id="312" idx="6"/>
                <a:endCxn id="29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1"/>
              <p:cNvCxnSpPr>
                <a:stCxn id="313" idx="6"/>
                <a:endCxn id="29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3"/>
              <p:cNvCxnSpPr>
                <a:stCxn id="314" idx="6"/>
                <a:endCxn id="29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5"/>
              <p:cNvCxnSpPr>
                <a:stCxn id="312" idx="6"/>
                <a:endCxn id="30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7"/>
              <p:cNvCxnSpPr>
                <a:stCxn id="313" idx="6"/>
                <a:endCxn id="30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"/>
              <p:cNvCxnSpPr>
                <a:stCxn id="314" idx="6"/>
                <a:endCxn id="30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1"/>
              <p:cNvCxnSpPr>
                <a:stCxn id="312" idx="6"/>
                <a:endCxn id="29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3"/>
              <p:cNvCxnSpPr>
                <a:stCxn id="313" idx="6"/>
                <a:endCxn id="29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5"/>
              <p:cNvCxnSpPr>
                <a:stCxn id="314" idx="6"/>
                <a:endCxn id="29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305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309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0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1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306" name="חץ ימינה 305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7" name="צורה חופשית 306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8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0" name="חץ מעוקל למטה 249"/>
          <p:cNvSpPr/>
          <p:nvPr/>
        </p:nvSpPr>
        <p:spPr>
          <a:xfrm>
            <a:off x="2585192" y="2090731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חץ מעוקל למטה 319"/>
          <p:cNvSpPr/>
          <p:nvPr/>
        </p:nvSpPr>
        <p:spPr>
          <a:xfrm rot="20915527" flipH="1">
            <a:off x="3492652" y="3063448"/>
            <a:ext cx="942809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4" name="קבוצה 383"/>
          <p:cNvGrpSpPr/>
          <p:nvPr/>
        </p:nvGrpSpPr>
        <p:grpSpPr>
          <a:xfrm>
            <a:off x="4532310" y="3079949"/>
            <a:ext cx="2882177" cy="2484636"/>
            <a:chOff x="6142202" y="1409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323" name="משושה 32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21" name="קבוצה 320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325" name="צורה חופשית 32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חץ ימינה 32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חץ ימינה 343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צורה חופשית 344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9" name="קבוצה 318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353" name="קבוצה 352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3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0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1" name="Straight Arrow Connector 48"/>
                <p:cNvCxnSpPr>
                  <a:endCxn id="360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50"/>
                <p:cNvCxnSpPr>
                  <a:endCxn id="360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52"/>
                <p:cNvCxnSpPr>
                  <a:endCxn id="360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65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6" name="Straight Arrow Connector 17"/>
                <p:cNvCxnSpPr>
                  <a:stCxn id="354" idx="6"/>
                  <a:endCxn id="364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21"/>
                <p:cNvCxnSpPr>
                  <a:stCxn id="355" idx="6"/>
                  <a:endCxn id="364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23"/>
                <p:cNvCxnSpPr>
                  <a:stCxn id="356" idx="6"/>
                  <a:endCxn id="364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25"/>
                <p:cNvCxnSpPr>
                  <a:stCxn id="354" idx="6"/>
                  <a:endCxn id="375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27"/>
                <p:cNvCxnSpPr>
                  <a:stCxn id="355" idx="6"/>
                  <a:endCxn id="375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Arrow Connector 29"/>
                <p:cNvCxnSpPr>
                  <a:stCxn id="356" idx="6"/>
                  <a:endCxn id="375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Arrow Connector 31"/>
                <p:cNvCxnSpPr>
                  <a:stCxn id="354" idx="6"/>
                  <a:endCxn id="365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Arrow Connector 33"/>
                <p:cNvCxnSpPr>
                  <a:stCxn id="355" idx="6"/>
                  <a:endCxn id="365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5"/>
                <p:cNvCxnSpPr>
                  <a:stCxn id="356" idx="6"/>
                  <a:endCxn id="365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6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7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8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9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0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1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2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3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24" name="מחבר ישר 1023"/>
                <p:cNvCxnSpPr>
                  <a:stCxn id="364" idx="6"/>
                  <a:endCxn id="379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מחבר ישר 385"/>
                <p:cNvCxnSpPr>
                  <a:stCxn id="375" idx="6"/>
                  <a:endCxn id="379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מחבר ישר 388"/>
                <p:cNvCxnSpPr>
                  <a:stCxn id="365" idx="6"/>
                  <a:endCxn id="381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מחבר ישר 391"/>
                <p:cNvCxnSpPr>
                  <a:stCxn id="375" idx="6"/>
                  <a:endCxn id="382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מחבר ישר 394"/>
                <p:cNvCxnSpPr>
                  <a:stCxn id="375" idx="6"/>
                  <a:endCxn id="383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מחבר ישר 397"/>
                <p:cNvCxnSpPr>
                  <a:stCxn id="364" idx="5"/>
                  <a:endCxn id="380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מחבר ישר 400"/>
                <p:cNvCxnSpPr>
                  <a:stCxn id="365" idx="6"/>
                  <a:endCxn id="380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41" name="קבוצה 1040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405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6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7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12" name="מחבר ישר 411"/>
                <p:cNvCxnSpPr>
                  <a:stCxn id="376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מחבר ישר 414"/>
                <p:cNvCxnSpPr>
                  <a:endCxn id="376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מחבר ישר 417"/>
                <p:cNvCxnSpPr>
                  <a:endCxn id="378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מחבר ישר 420"/>
                <p:cNvCxnSpPr>
                  <a:endCxn id="378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מחבר ישר 423"/>
                <p:cNvCxnSpPr>
                  <a:endCxn id="378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מחבר ישר 426"/>
                <p:cNvCxnSpPr>
                  <a:endCxn id="377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מחבר ישר 429"/>
                <p:cNvCxnSpPr>
                  <a:endCxn id="377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8" name="קבוצה 387"/>
          <p:cNvGrpSpPr/>
          <p:nvPr/>
        </p:nvGrpSpPr>
        <p:grpSpPr>
          <a:xfrm>
            <a:off x="5762340" y="1564992"/>
            <a:ext cx="2882177" cy="2484636"/>
            <a:chOff x="5938096" y="326930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438" name="משושה 437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87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48" y="64693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4" name="חץ מעוקל למטה 473"/>
          <p:cNvSpPr/>
          <p:nvPr/>
        </p:nvSpPr>
        <p:spPr>
          <a:xfrm>
            <a:off x="4117521" y="3910187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6" name="חץ מעוקל למטה 475"/>
          <p:cNvSpPr/>
          <p:nvPr/>
        </p:nvSpPr>
        <p:spPr>
          <a:xfrm>
            <a:off x="6052150" y="3103671"/>
            <a:ext cx="1065558" cy="489028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0" name="Picture 14" descr="Image result for google map location symbol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52" y="1577077"/>
            <a:ext cx="569274" cy="909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8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3 -0.00069 L 0.06771 -0.03518 C 0.0625 -0.04305 0.05468 -0.04814 0.04653 -0.04814 C 0.03732 -0.04814 0.02986 -0.04305 0.02465 -0.03518 L -0.00035 -0.00069 " pathEditMode="relative" rAng="10800000" ptsTypes="AAAAA">
                                      <p:cBhvr>
                                        <p:cTn id="20" dur="2000" spd="-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3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>
            <a:grpSpLocks noChangeAspect="1"/>
          </p:cNvGrpSpPr>
          <p:nvPr/>
        </p:nvGrpSpPr>
        <p:grpSpPr>
          <a:xfrm>
            <a:off x="1649172" y="601066"/>
            <a:ext cx="5921566" cy="5104800"/>
            <a:chOff x="1107508" y="855284"/>
            <a:chExt cx="2882177" cy="2484636"/>
          </a:xfrm>
        </p:grpSpPr>
        <p:sp>
          <p:nvSpPr>
            <p:cNvPr id="3" name="משושה 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4800" dirty="0" smtClean="0"/>
            </a:p>
            <a:p>
              <a:pPr algn="ctr"/>
              <a:endParaRPr lang="en-US" sz="4800" dirty="0"/>
            </a:p>
            <a:p>
              <a:pPr algn="ctr"/>
              <a:endParaRPr lang="en-US" sz="4800" dirty="0" smtClean="0"/>
            </a:p>
            <a:p>
              <a:pPr algn="ctr"/>
              <a:r>
                <a:rPr lang="en-US" sz="48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  <a:endPara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" name="קבוצה 3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5" name="צורה חופשית 4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6" name="חץ ימינה 5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" name="קבוצה 6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8" name="Straight Arrow Connector 48"/>
              <p:cNvCxnSpPr>
                <a:stCxn id="11" idx="6"/>
                <a:endCxn id="26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50"/>
              <p:cNvCxnSpPr>
                <a:stCxn id="22" idx="6"/>
                <a:endCxn id="26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52"/>
              <p:cNvCxnSpPr>
                <a:stCxn id="12" idx="6"/>
                <a:endCxn id="26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12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13" name="Straight Arrow Connector 17"/>
              <p:cNvCxnSpPr>
                <a:stCxn id="30" idx="6"/>
                <a:endCxn id="11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21"/>
              <p:cNvCxnSpPr>
                <a:stCxn id="31" idx="6"/>
                <a:endCxn id="11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23"/>
              <p:cNvCxnSpPr>
                <a:stCxn id="32" idx="6"/>
                <a:endCxn id="11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25"/>
              <p:cNvCxnSpPr>
                <a:stCxn id="30" idx="6"/>
                <a:endCxn id="22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27"/>
              <p:cNvCxnSpPr>
                <a:stCxn id="31" idx="6"/>
                <a:endCxn id="22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29"/>
              <p:cNvCxnSpPr>
                <a:stCxn id="32" idx="6"/>
                <a:endCxn id="22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31"/>
              <p:cNvCxnSpPr>
                <a:stCxn id="30" idx="6"/>
                <a:endCxn id="12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33"/>
              <p:cNvCxnSpPr>
                <a:stCxn id="31" idx="6"/>
                <a:endCxn id="12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35"/>
              <p:cNvCxnSpPr>
                <a:stCxn id="32" idx="6"/>
                <a:endCxn id="12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23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2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24" name="חץ ימינה 23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5" name="צורה חופשית 24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93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Can We Classify?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previous result shows that we can approximate continuous functions up to a desired precision. </a:t>
            </a:r>
          </a:p>
          <a:p>
            <a:endParaRPr lang="en-US" sz="2400" dirty="0"/>
          </a:p>
          <a:p>
            <a:r>
              <a:rPr lang="en-US" sz="2400" dirty="0" smtClean="0"/>
              <a:t>However, classification is a task which involves approximating a discontinuous function - a decision function. 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639" y="4263219"/>
            <a:ext cx="2250440" cy="18325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2050" y="4794782"/>
            <a:ext cx="1273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YES!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09" y="3969115"/>
            <a:ext cx="2745581" cy="21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catch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5696" y="1948530"/>
            <a:ext cx="74316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guaranty of layer size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curse of dimensionality: the number of nodes needed  is usually dependent on the dimension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guarantees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3865" y="3424465"/>
            <a:ext cx="486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there functions with better guarantees?</a:t>
            </a: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about multilayer?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865" y="4264787"/>
            <a:ext cx="371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results for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Barron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865" y="4638790"/>
            <a:ext cx="7893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approximation does not depend on the dimension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function can be approximated with 1 hidden layer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composition of n functions can be approximated by n hidden layers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Still no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guarantees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7" grpId="0"/>
      <p:bldP spid="8" grpId="0"/>
      <p:bldP spid="9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קבוצה 245"/>
          <p:cNvGrpSpPr/>
          <p:nvPr/>
        </p:nvGrpSpPr>
        <p:grpSpPr>
          <a:xfrm>
            <a:off x="1767915" y="2780754"/>
            <a:ext cx="2882177" cy="2484636"/>
            <a:chOff x="4082676" y="16233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03" name="משושה 202"/>
            <p:cNvSpPr/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5" name="קבוצה 244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204" name="צורה חופשית 203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חץ ימינה 204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09" name="קבוצה 208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0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1" name="Straight Arrow Connector 48"/>
              <p:cNvCxnSpPr>
                <a:stCxn id="214" idx="6"/>
                <a:endCxn id="210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50"/>
              <p:cNvCxnSpPr>
                <a:stCxn id="225" idx="6"/>
                <a:endCxn id="210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52"/>
              <p:cNvCxnSpPr>
                <a:stCxn id="215" idx="6"/>
                <a:endCxn id="210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4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6" name="Straight Arrow Connector 17"/>
              <p:cNvCxnSpPr>
                <a:stCxn id="230" idx="6"/>
                <a:endCxn id="214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"/>
              <p:cNvCxnSpPr>
                <a:stCxn id="231" idx="6"/>
                <a:endCxn id="214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3"/>
              <p:cNvCxnSpPr>
                <a:stCxn id="232" idx="6"/>
                <a:endCxn id="214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5"/>
              <p:cNvCxnSpPr>
                <a:stCxn id="230" idx="6"/>
                <a:endCxn id="225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7"/>
              <p:cNvCxnSpPr>
                <a:stCxn id="231" idx="6"/>
                <a:endCxn id="225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9"/>
              <p:cNvCxnSpPr>
                <a:stCxn id="232" idx="6"/>
                <a:endCxn id="225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31"/>
              <p:cNvCxnSpPr>
                <a:stCxn id="230" idx="6"/>
                <a:endCxn id="215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33"/>
              <p:cNvCxnSpPr>
                <a:stCxn id="231" idx="6"/>
                <a:endCxn id="215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35"/>
              <p:cNvCxnSpPr>
                <a:stCxn id="232" idx="6"/>
                <a:endCxn id="215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5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חץ ימינה 206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צורה חופשית 207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8" name="קבוצה 247"/>
          <p:cNvGrpSpPr/>
          <p:nvPr/>
        </p:nvGrpSpPr>
        <p:grpSpPr>
          <a:xfrm>
            <a:off x="207765" y="973486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284" name="קבוצה 283"/>
          <p:cNvGrpSpPr/>
          <p:nvPr/>
        </p:nvGrpSpPr>
        <p:grpSpPr>
          <a:xfrm>
            <a:off x="3001723" y="1239241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85" name="משושה 284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86" name="קבוצה 285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287" name="צורה חופשית 286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חץ ימינה 287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9" name="קבוצה 288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12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3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4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5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6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7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90" name="Straight Arrow Connector 48"/>
              <p:cNvCxnSpPr>
                <a:stCxn id="293" idx="6"/>
                <a:endCxn id="308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50"/>
              <p:cNvCxnSpPr>
                <a:stCxn id="304" idx="6"/>
                <a:endCxn id="308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52"/>
              <p:cNvCxnSpPr>
                <a:stCxn id="294" idx="6"/>
                <a:endCxn id="308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29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295" name="Straight Arrow Connector 17"/>
              <p:cNvCxnSpPr>
                <a:stCxn id="312" idx="6"/>
                <a:endCxn id="29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1"/>
              <p:cNvCxnSpPr>
                <a:stCxn id="313" idx="6"/>
                <a:endCxn id="29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3"/>
              <p:cNvCxnSpPr>
                <a:stCxn id="314" idx="6"/>
                <a:endCxn id="29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5"/>
              <p:cNvCxnSpPr>
                <a:stCxn id="312" idx="6"/>
                <a:endCxn id="30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7"/>
              <p:cNvCxnSpPr>
                <a:stCxn id="313" idx="6"/>
                <a:endCxn id="30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"/>
              <p:cNvCxnSpPr>
                <a:stCxn id="314" idx="6"/>
                <a:endCxn id="30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1"/>
              <p:cNvCxnSpPr>
                <a:stCxn id="312" idx="6"/>
                <a:endCxn id="29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3"/>
              <p:cNvCxnSpPr>
                <a:stCxn id="313" idx="6"/>
                <a:endCxn id="29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5"/>
              <p:cNvCxnSpPr>
                <a:stCxn id="314" idx="6"/>
                <a:endCxn id="29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305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309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0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1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306" name="חץ ימינה 305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7" name="צורה חופשית 306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8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0" name="חץ מעוקל למטה 249"/>
          <p:cNvSpPr/>
          <p:nvPr/>
        </p:nvSpPr>
        <p:spPr>
          <a:xfrm>
            <a:off x="2585192" y="2090731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חץ מעוקל למטה 319"/>
          <p:cNvSpPr/>
          <p:nvPr/>
        </p:nvSpPr>
        <p:spPr>
          <a:xfrm rot="20915527" flipH="1">
            <a:off x="3492652" y="3063448"/>
            <a:ext cx="942809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4" name="קבוצה 383"/>
          <p:cNvGrpSpPr/>
          <p:nvPr/>
        </p:nvGrpSpPr>
        <p:grpSpPr>
          <a:xfrm>
            <a:off x="4532310" y="3079949"/>
            <a:ext cx="2882177" cy="2484636"/>
            <a:chOff x="6142202" y="1409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323" name="משושה 32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21" name="קבוצה 320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325" name="צורה חופשית 32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חץ ימינה 32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חץ ימינה 343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צורה חופשית 344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9" name="קבוצה 318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353" name="קבוצה 352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3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0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1" name="Straight Arrow Connector 48"/>
                <p:cNvCxnSpPr>
                  <a:endCxn id="360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50"/>
                <p:cNvCxnSpPr>
                  <a:endCxn id="360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52"/>
                <p:cNvCxnSpPr>
                  <a:endCxn id="360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65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6" name="Straight Arrow Connector 17"/>
                <p:cNvCxnSpPr>
                  <a:stCxn id="354" idx="6"/>
                  <a:endCxn id="364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21"/>
                <p:cNvCxnSpPr>
                  <a:stCxn id="355" idx="6"/>
                  <a:endCxn id="364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23"/>
                <p:cNvCxnSpPr>
                  <a:stCxn id="356" idx="6"/>
                  <a:endCxn id="364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25"/>
                <p:cNvCxnSpPr>
                  <a:stCxn id="354" idx="6"/>
                  <a:endCxn id="375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27"/>
                <p:cNvCxnSpPr>
                  <a:stCxn id="355" idx="6"/>
                  <a:endCxn id="375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Arrow Connector 29"/>
                <p:cNvCxnSpPr>
                  <a:stCxn id="356" idx="6"/>
                  <a:endCxn id="375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Arrow Connector 31"/>
                <p:cNvCxnSpPr>
                  <a:stCxn id="354" idx="6"/>
                  <a:endCxn id="365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Arrow Connector 33"/>
                <p:cNvCxnSpPr>
                  <a:stCxn id="355" idx="6"/>
                  <a:endCxn id="365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5"/>
                <p:cNvCxnSpPr>
                  <a:stCxn id="356" idx="6"/>
                  <a:endCxn id="365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6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7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8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9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0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1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2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3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24" name="מחבר ישר 1023"/>
                <p:cNvCxnSpPr>
                  <a:stCxn id="364" idx="6"/>
                  <a:endCxn id="379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מחבר ישר 385"/>
                <p:cNvCxnSpPr>
                  <a:stCxn id="375" idx="6"/>
                  <a:endCxn id="379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מחבר ישר 388"/>
                <p:cNvCxnSpPr>
                  <a:stCxn id="365" idx="6"/>
                  <a:endCxn id="381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מחבר ישר 391"/>
                <p:cNvCxnSpPr>
                  <a:stCxn id="375" idx="6"/>
                  <a:endCxn id="382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מחבר ישר 394"/>
                <p:cNvCxnSpPr>
                  <a:stCxn id="375" idx="6"/>
                  <a:endCxn id="383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מחבר ישר 397"/>
                <p:cNvCxnSpPr>
                  <a:stCxn id="364" idx="5"/>
                  <a:endCxn id="380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מחבר ישר 400"/>
                <p:cNvCxnSpPr>
                  <a:stCxn id="365" idx="6"/>
                  <a:endCxn id="380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41" name="קבוצה 1040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405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6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7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12" name="מחבר ישר 411"/>
                <p:cNvCxnSpPr>
                  <a:stCxn id="376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מחבר ישר 414"/>
                <p:cNvCxnSpPr>
                  <a:endCxn id="376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מחבר ישר 417"/>
                <p:cNvCxnSpPr>
                  <a:endCxn id="378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מחבר ישר 420"/>
                <p:cNvCxnSpPr>
                  <a:endCxn id="378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מחבר ישר 423"/>
                <p:cNvCxnSpPr>
                  <a:endCxn id="378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מחבר ישר 426"/>
                <p:cNvCxnSpPr>
                  <a:endCxn id="377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מחבר ישר 429"/>
                <p:cNvCxnSpPr>
                  <a:endCxn id="377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8" name="קבוצה 387"/>
          <p:cNvGrpSpPr/>
          <p:nvPr/>
        </p:nvGrpSpPr>
        <p:grpSpPr>
          <a:xfrm>
            <a:off x="5762340" y="1564992"/>
            <a:ext cx="2882177" cy="2484636"/>
            <a:chOff x="5938096" y="326930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438" name="משושה 437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87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48" y="64693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4" name="חץ מעוקל למטה 473"/>
          <p:cNvSpPr/>
          <p:nvPr/>
        </p:nvSpPr>
        <p:spPr>
          <a:xfrm>
            <a:off x="4117521" y="3910187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6" name="חץ מעוקל למטה 475"/>
          <p:cNvSpPr/>
          <p:nvPr/>
        </p:nvSpPr>
        <p:spPr>
          <a:xfrm>
            <a:off x="6052150" y="3103671"/>
            <a:ext cx="1065558" cy="489028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0" name="Picture 14" descr="Image result for google map location symbol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47" y="2471098"/>
            <a:ext cx="569274" cy="909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0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9 L -0.02761 -0.03657 C -0.03368 -0.04468 -0.04167 -0.04815 -0.04948 -0.0463 C -0.05868 -0.04537 -0.06545 -0.03912 -0.06962 -0.02963 L -0.09045 0.01412 " pathEditMode="relative" rAng="10380000" ptsTypes="AAAAA">
                                      <p:cBhvr>
                                        <p:cTn id="23" dur="2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-189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>
            <a:grpSpLocks noChangeAspect="1"/>
          </p:cNvGrpSpPr>
          <p:nvPr/>
        </p:nvGrpSpPr>
        <p:grpSpPr>
          <a:xfrm>
            <a:off x="1691714" y="561429"/>
            <a:ext cx="5921566" cy="5104800"/>
            <a:chOff x="4082676" y="1623301"/>
            <a:chExt cx="2882177" cy="2484636"/>
          </a:xfrm>
        </p:grpSpPr>
        <p:sp>
          <p:nvSpPr>
            <p:cNvPr id="3" name="משושה 2"/>
            <p:cNvSpPr>
              <a:spLocks noChangeAspect="1"/>
            </p:cNvSpPr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" name="קבוצה 3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5" name="צורה חופשית 4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" name="חץ ימינה 5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7" name="קבוצה 6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7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2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8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9" name="Straight Arrow Connector 48"/>
              <p:cNvCxnSpPr>
                <a:stCxn id="12" idx="6"/>
                <a:endCxn id="8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50"/>
              <p:cNvCxnSpPr>
                <a:stCxn id="23" idx="6"/>
                <a:endCxn id="8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52"/>
              <p:cNvCxnSpPr>
                <a:stCxn id="13" idx="6"/>
                <a:endCxn id="8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14" name="Straight Arrow Connector 17"/>
              <p:cNvCxnSpPr>
                <a:stCxn id="27" idx="6"/>
                <a:endCxn id="12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21"/>
              <p:cNvCxnSpPr>
                <a:stCxn id="28" idx="6"/>
                <a:endCxn id="12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23"/>
              <p:cNvCxnSpPr>
                <a:stCxn id="29" idx="6"/>
                <a:endCxn id="12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25"/>
              <p:cNvCxnSpPr>
                <a:stCxn id="27" idx="6"/>
                <a:endCxn id="23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27"/>
              <p:cNvCxnSpPr>
                <a:stCxn id="28" idx="6"/>
                <a:endCxn id="23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29"/>
              <p:cNvCxnSpPr>
                <a:stCxn id="29" idx="6"/>
                <a:endCxn id="23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31"/>
              <p:cNvCxnSpPr>
                <a:stCxn id="27" idx="6"/>
                <a:endCxn id="13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33"/>
              <p:cNvCxnSpPr>
                <a:stCxn id="28" idx="6"/>
                <a:endCxn id="13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35"/>
              <p:cNvCxnSpPr>
                <a:stCxn id="29" idx="6"/>
                <a:endCxn id="13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חץ ימינה 23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צורה חופשית 24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3717906" y="4867679"/>
                    <a:ext cx="321483" cy="2067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0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321483" cy="20672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594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4187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Barron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מעוגל 3"/>
              <p:cNvSpPr/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be a bounded set,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called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C-Barron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on B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60" y="3258553"/>
                <a:ext cx="7650357" cy="2907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Fourier transform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Fourier transform  is component-wise.</a:t>
                </a:r>
              </a:p>
              <a:p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Inverse Fourier transform: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ℱ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3"/>
                                </m:r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  <m:r>
                        <a:rPr lang="en-US" sz="2000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  <m:sup>
                          <m:r>
                            <a:rPr lang="en-US" sz="2000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</m:sup>
                      </m:sSup>
                    </m:oMath>
                  </m:oMathPara>
                </a14:m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258553"/>
                <a:ext cx="7650357" cy="2907784"/>
              </a:xfrm>
              <a:prstGeom prst="rect">
                <a:avLst/>
              </a:prstGeom>
              <a:blipFill rotWithShape="0">
                <a:blip r:embed="rId3"/>
                <a:stretch>
                  <a:fillRect l="-797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6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Barron </a:t>
            </a:r>
            <a:r>
              <a:rPr lang="en-US" dirty="0" smtClean="0"/>
              <a:t>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מעוגל 3"/>
              <p:cNvSpPr/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 be a bounded set,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called </a:t>
                </a:r>
                <a:r>
                  <a:rPr lang="en-US" sz="2000" b="1" dirty="0"/>
                  <a:t>C-Barron</a:t>
                </a:r>
                <a:r>
                  <a:rPr lang="en-US" sz="2000" dirty="0"/>
                  <a:t> </a:t>
                </a:r>
                <a:r>
                  <a:rPr lang="en-US" sz="2000" b="1" dirty="0"/>
                  <a:t>on B</a:t>
                </a:r>
                <a:r>
                  <a:rPr lang="en-US" sz="2000" dirty="0"/>
                  <a:t> 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  <m:sub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  <m:sub>
                          <m:r>
                            <a:rPr lang="en-US" sz="20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22960" y="3354606"/>
                <a:ext cx="7632069" cy="2308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 bounded set and function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, we will define:</a:t>
                </a:r>
              </a:p>
              <a:p>
                <a:pPr algn="ctr"/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  <m:sub>
                          <m:r>
                            <a:rPr lang="en-US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:∀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354606"/>
                <a:ext cx="7632069" cy="2308196"/>
              </a:xfrm>
              <a:prstGeom prst="rect">
                <a:avLst/>
              </a:prstGeom>
              <a:blipFill rotWithShape="0">
                <a:blip r:embed="rId3"/>
                <a:stretch>
                  <a:fillRect l="-639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Barron </a:t>
            </a:r>
            <a:r>
              <a:rPr lang="en-US" dirty="0" smtClean="0"/>
              <a:t>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מלבן מעוגל 3"/>
              <p:cNvSpPr/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000" dirty="0"/>
                  <a:t> be a bounded set,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called </a:t>
                </a:r>
                <a:r>
                  <a:rPr lang="en-US" sz="2000" b="1" dirty="0"/>
                  <a:t>C-Barron</a:t>
                </a:r>
                <a:r>
                  <a:rPr lang="en-US" sz="2000" dirty="0"/>
                  <a:t> </a:t>
                </a:r>
                <a:r>
                  <a:rPr lang="en-US" sz="2000" b="1" dirty="0"/>
                  <a:t>on B</a:t>
                </a:r>
                <a:r>
                  <a:rPr lang="en-US" sz="2000" dirty="0"/>
                  <a:t>  if: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8" y="1860905"/>
                <a:ext cx="7681924" cy="116575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293" y="3214124"/>
                <a:ext cx="7970313" cy="2587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will mark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sub>
                    </m:sSub>
                    <m:d>
                      <m:dPr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set of C-Barron functions on B.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we will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to be its Barron constant: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ℱ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func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93" y="3214124"/>
                <a:ext cx="7970313" cy="2587760"/>
              </a:xfrm>
              <a:prstGeom prst="rect">
                <a:avLst/>
              </a:prstGeom>
              <a:blipFill rotWithShape="0">
                <a:blip r:embed="rId3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27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Barron </a:t>
            </a:r>
            <a:r>
              <a:rPr lang="en-US" dirty="0" smtClean="0"/>
              <a:t>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60" y="1737361"/>
                <a:ext cx="7668646" cy="465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Some facts: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continuously differentiable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larger the more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“spread out”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an open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question.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It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easy to get upper bounds (by choosing some extension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)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Its hard 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 get lower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bounds, but there are ways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37361"/>
                <a:ext cx="7668646" cy="4657622"/>
              </a:xfrm>
              <a:prstGeom prst="rect">
                <a:avLst/>
              </a:prstGeom>
              <a:blipFill rotWithShape="0">
                <a:blip r:embed="rId2"/>
                <a:stretch>
                  <a:fillRect l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3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קבוצה 245"/>
          <p:cNvGrpSpPr/>
          <p:nvPr/>
        </p:nvGrpSpPr>
        <p:grpSpPr>
          <a:xfrm>
            <a:off x="1767915" y="2780754"/>
            <a:ext cx="2882177" cy="2484636"/>
            <a:chOff x="4082676" y="16233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03" name="משושה 202"/>
            <p:cNvSpPr/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5" name="קבוצה 244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204" name="צורה חופשית 203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חץ ימינה 204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09" name="קבוצה 208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0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1" name="Straight Arrow Connector 48"/>
              <p:cNvCxnSpPr>
                <a:stCxn id="214" idx="6"/>
                <a:endCxn id="210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50"/>
              <p:cNvCxnSpPr>
                <a:stCxn id="225" idx="6"/>
                <a:endCxn id="210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52"/>
              <p:cNvCxnSpPr>
                <a:stCxn id="215" idx="6"/>
                <a:endCxn id="210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4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6" name="Straight Arrow Connector 17"/>
              <p:cNvCxnSpPr>
                <a:stCxn id="230" idx="6"/>
                <a:endCxn id="214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"/>
              <p:cNvCxnSpPr>
                <a:stCxn id="231" idx="6"/>
                <a:endCxn id="214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3"/>
              <p:cNvCxnSpPr>
                <a:stCxn id="232" idx="6"/>
                <a:endCxn id="214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5"/>
              <p:cNvCxnSpPr>
                <a:stCxn id="230" idx="6"/>
                <a:endCxn id="225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7"/>
              <p:cNvCxnSpPr>
                <a:stCxn id="231" idx="6"/>
                <a:endCxn id="225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9"/>
              <p:cNvCxnSpPr>
                <a:stCxn id="232" idx="6"/>
                <a:endCxn id="225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31"/>
              <p:cNvCxnSpPr>
                <a:stCxn id="230" idx="6"/>
                <a:endCxn id="215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33"/>
              <p:cNvCxnSpPr>
                <a:stCxn id="231" idx="6"/>
                <a:endCxn id="215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35"/>
              <p:cNvCxnSpPr>
                <a:stCxn id="232" idx="6"/>
                <a:endCxn id="215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5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חץ ימינה 206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צורה חופשית 207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8" name="קבוצה 247"/>
          <p:cNvGrpSpPr/>
          <p:nvPr/>
        </p:nvGrpSpPr>
        <p:grpSpPr>
          <a:xfrm>
            <a:off x="207765" y="973486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284" name="קבוצה 283"/>
          <p:cNvGrpSpPr/>
          <p:nvPr/>
        </p:nvGrpSpPr>
        <p:grpSpPr>
          <a:xfrm>
            <a:off x="3001723" y="1239241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85" name="משושה 284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3200" dirty="0" smtClean="0"/>
            </a:p>
            <a:p>
              <a:pPr algn="ctr"/>
              <a:endParaRPr lang="en-US" sz="3200" dirty="0"/>
            </a:p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</a:p>
          </p:txBody>
        </p:sp>
        <p:grpSp>
          <p:nvGrpSpPr>
            <p:cNvPr id="286" name="קבוצה 285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287" name="צורה חופשית 286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חץ ימינה 287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9" name="קבוצה 288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12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3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4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5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6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7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90" name="Straight Arrow Connector 48"/>
              <p:cNvCxnSpPr>
                <a:stCxn id="293" idx="6"/>
                <a:endCxn id="308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50"/>
              <p:cNvCxnSpPr>
                <a:stCxn id="304" idx="6"/>
                <a:endCxn id="308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52"/>
              <p:cNvCxnSpPr>
                <a:stCxn id="294" idx="6"/>
                <a:endCxn id="308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29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295" name="Straight Arrow Connector 17"/>
              <p:cNvCxnSpPr>
                <a:stCxn id="312" idx="6"/>
                <a:endCxn id="29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1"/>
              <p:cNvCxnSpPr>
                <a:stCxn id="313" idx="6"/>
                <a:endCxn id="29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3"/>
              <p:cNvCxnSpPr>
                <a:stCxn id="314" idx="6"/>
                <a:endCxn id="29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5"/>
              <p:cNvCxnSpPr>
                <a:stCxn id="312" idx="6"/>
                <a:endCxn id="30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7"/>
              <p:cNvCxnSpPr>
                <a:stCxn id="313" idx="6"/>
                <a:endCxn id="30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"/>
              <p:cNvCxnSpPr>
                <a:stCxn id="314" idx="6"/>
                <a:endCxn id="30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1"/>
              <p:cNvCxnSpPr>
                <a:stCxn id="312" idx="6"/>
                <a:endCxn id="29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3"/>
              <p:cNvCxnSpPr>
                <a:stCxn id="313" idx="6"/>
                <a:endCxn id="29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5"/>
              <p:cNvCxnSpPr>
                <a:stCxn id="314" idx="6"/>
                <a:endCxn id="29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305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309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0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1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306" name="חץ ימינה 305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7" name="צורה חופשית 306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8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0" name="חץ מעוקל למטה 249"/>
          <p:cNvSpPr/>
          <p:nvPr/>
        </p:nvSpPr>
        <p:spPr>
          <a:xfrm>
            <a:off x="2585192" y="2090731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חץ מעוקל למטה 319"/>
          <p:cNvSpPr/>
          <p:nvPr/>
        </p:nvSpPr>
        <p:spPr>
          <a:xfrm rot="20915527" flipH="1">
            <a:off x="3492652" y="3063448"/>
            <a:ext cx="942809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4" name="קבוצה 383"/>
          <p:cNvGrpSpPr/>
          <p:nvPr/>
        </p:nvGrpSpPr>
        <p:grpSpPr>
          <a:xfrm>
            <a:off x="4532310" y="3079949"/>
            <a:ext cx="2882177" cy="2484636"/>
            <a:chOff x="6142202" y="1409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323" name="משושה 32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21" name="קבוצה 320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325" name="צורה חופשית 32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חץ ימינה 32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חץ ימינה 343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צורה חופשית 344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9" name="קבוצה 318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353" name="קבוצה 352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3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0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1" name="Straight Arrow Connector 48"/>
                <p:cNvCxnSpPr>
                  <a:endCxn id="360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50"/>
                <p:cNvCxnSpPr>
                  <a:endCxn id="360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52"/>
                <p:cNvCxnSpPr>
                  <a:endCxn id="360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65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6" name="Straight Arrow Connector 17"/>
                <p:cNvCxnSpPr>
                  <a:stCxn id="354" idx="6"/>
                  <a:endCxn id="364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21"/>
                <p:cNvCxnSpPr>
                  <a:stCxn id="355" idx="6"/>
                  <a:endCxn id="364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23"/>
                <p:cNvCxnSpPr>
                  <a:stCxn id="356" idx="6"/>
                  <a:endCxn id="364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25"/>
                <p:cNvCxnSpPr>
                  <a:stCxn id="354" idx="6"/>
                  <a:endCxn id="375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27"/>
                <p:cNvCxnSpPr>
                  <a:stCxn id="355" idx="6"/>
                  <a:endCxn id="375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Arrow Connector 29"/>
                <p:cNvCxnSpPr>
                  <a:stCxn id="356" idx="6"/>
                  <a:endCxn id="375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Arrow Connector 31"/>
                <p:cNvCxnSpPr>
                  <a:stCxn id="354" idx="6"/>
                  <a:endCxn id="365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Arrow Connector 33"/>
                <p:cNvCxnSpPr>
                  <a:stCxn id="355" idx="6"/>
                  <a:endCxn id="365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5"/>
                <p:cNvCxnSpPr>
                  <a:stCxn id="356" idx="6"/>
                  <a:endCxn id="365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6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7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8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9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0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1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2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3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24" name="מחבר ישר 1023"/>
                <p:cNvCxnSpPr>
                  <a:stCxn id="364" idx="6"/>
                  <a:endCxn id="379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מחבר ישר 385"/>
                <p:cNvCxnSpPr>
                  <a:stCxn id="375" idx="6"/>
                  <a:endCxn id="379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מחבר ישר 388"/>
                <p:cNvCxnSpPr>
                  <a:stCxn id="365" idx="6"/>
                  <a:endCxn id="381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מחבר ישר 391"/>
                <p:cNvCxnSpPr>
                  <a:stCxn id="375" idx="6"/>
                  <a:endCxn id="382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מחבר ישר 394"/>
                <p:cNvCxnSpPr>
                  <a:stCxn id="375" idx="6"/>
                  <a:endCxn id="383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מחבר ישר 397"/>
                <p:cNvCxnSpPr>
                  <a:stCxn id="364" idx="5"/>
                  <a:endCxn id="380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מחבר ישר 400"/>
                <p:cNvCxnSpPr>
                  <a:stCxn id="365" idx="6"/>
                  <a:endCxn id="380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41" name="קבוצה 1040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405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6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7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12" name="מחבר ישר 411"/>
                <p:cNvCxnSpPr>
                  <a:stCxn id="376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מחבר ישר 414"/>
                <p:cNvCxnSpPr>
                  <a:endCxn id="376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מחבר ישר 417"/>
                <p:cNvCxnSpPr>
                  <a:endCxn id="378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מחבר ישר 420"/>
                <p:cNvCxnSpPr>
                  <a:endCxn id="378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מחבר ישר 423"/>
                <p:cNvCxnSpPr>
                  <a:endCxn id="378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מחבר ישר 426"/>
                <p:cNvCxnSpPr>
                  <a:endCxn id="377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מחבר ישר 429"/>
                <p:cNvCxnSpPr>
                  <a:endCxn id="377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8" name="קבוצה 387"/>
          <p:cNvGrpSpPr/>
          <p:nvPr/>
        </p:nvGrpSpPr>
        <p:grpSpPr>
          <a:xfrm>
            <a:off x="5762340" y="1564992"/>
            <a:ext cx="2882177" cy="2484636"/>
            <a:chOff x="5938096" y="326930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438" name="משושה 437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87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48" y="64693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4" name="חץ מעוקל למטה 473"/>
          <p:cNvSpPr/>
          <p:nvPr/>
        </p:nvSpPr>
        <p:spPr>
          <a:xfrm>
            <a:off x="4117521" y="3910187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6" name="חץ מעוקל למטה 475"/>
          <p:cNvSpPr/>
          <p:nvPr/>
        </p:nvSpPr>
        <p:spPr>
          <a:xfrm>
            <a:off x="6052150" y="3103671"/>
            <a:ext cx="1065558" cy="489028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0" name="Picture 14" descr="Image result for google map location symbol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52" y="1577077"/>
            <a:ext cx="569274" cy="909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Barron </a:t>
            </a:r>
            <a:r>
              <a:rPr lang="en-US" dirty="0" smtClean="0"/>
              <a:t>Theorem </a:t>
            </a:r>
            <a:r>
              <a:rPr lang="en-US" sz="2800" dirty="0"/>
              <a:t>[Bar93</a:t>
            </a:r>
            <a:r>
              <a:rPr lang="en-US" sz="2800" dirty="0" smtClean="0"/>
              <a:t>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22960" y="1914724"/>
                <a:ext cx="7677789" cy="431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be a bounded set</a:t>
                </a:r>
                <a:endParaRPr lang="en-US" sz="2400" b="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that is C-Barron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 probability measure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4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 sigmoidal function</a:t>
                </a:r>
              </a:p>
              <a:p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 there exist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we will mark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Such that:</a:t>
                </a:r>
              </a:p>
              <a:p>
                <a:endPara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914724"/>
                <a:ext cx="7677789" cy="4319388"/>
              </a:xfrm>
              <a:prstGeom prst="rect">
                <a:avLst/>
              </a:prstGeom>
              <a:blipFill rotWithShape="0">
                <a:blip r:embed="rId2"/>
                <a:stretch>
                  <a:fillRect l="-1191" t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9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Common Activation Functions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9597330"/>
                  </p:ext>
                </p:extLst>
              </p:nvPr>
            </p:nvGraphicFramePr>
            <p:xfrm>
              <a:off x="822960" y="2073275"/>
              <a:ext cx="7543800" cy="3870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0">
                      <a:extLst>
                        <a:ext uri="{9D8B030D-6E8A-4147-A177-3AD203B41FA5}">
                          <a16:colId xmlns="" xmlns:a16="http://schemas.microsoft.com/office/drawing/2014/main" val="1083564775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="" xmlns:a16="http://schemas.microsoft.com/office/drawing/2014/main" val="1544737486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="" xmlns:a16="http://schemas.microsoft.com/office/drawing/2014/main" val="3839634243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="" xmlns:a16="http://schemas.microsoft.com/office/drawing/2014/main" val="1328375129"/>
                        </a:ext>
                      </a:extLst>
                    </a:gridCol>
                  </a:tblGrid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Plot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Equation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Range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519279948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Step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0   , 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1   , 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≥0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{0,1}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494560565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Logistic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(0,1)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51001168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TanH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(−1,1)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583462444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Arctan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2072910273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Relu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0   , 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&lt;0</m:t>
                                        </m:r>
                                      </m: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   , 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≥0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[0,∞)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93502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9597330"/>
                  </p:ext>
                </p:extLst>
              </p:nvPr>
            </p:nvGraphicFramePr>
            <p:xfrm>
              <a:off x="822960" y="2073275"/>
              <a:ext cx="7543800" cy="38703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0">
                      <a:extLst>
                        <a:ext uri="{9D8B030D-6E8A-4147-A177-3AD203B41FA5}">
                          <a16:colId xmlns:a16="http://schemas.microsoft.com/office/drawing/2014/main" val="1083564775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:a16="http://schemas.microsoft.com/office/drawing/2014/main" val="1544737486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:a16="http://schemas.microsoft.com/office/drawing/2014/main" val="3839634243"/>
                        </a:ext>
                      </a:extLst>
                    </a:gridCol>
                    <a:gridCol w="1885950">
                      <a:extLst>
                        <a:ext uri="{9D8B030D-6E8A-4147-A177-3AD203B41FA5}">
                          <a16:colId xmlns:a16="http://schemas.microsoft.com/office/drawing/2014/main" val="1328375129"/>
                        </a:ext>
                      </a:extLst>
                    </a:gridCol>
                  </a:tblGrid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Name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Plot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Equation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Range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19279948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Binary Step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23" t="-100943" r="-100968" b="-4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294" t="-100943" r="-1294" b="-4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560565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Logistic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23" t="-200943" r="-100968" b="-30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294" t="-200943" r="-1294" b="-30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1001168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TanH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23" t="-303810" r="-100968" b="-2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294" t="-303810" r="-1294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3462444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Arctan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23" t="-400000" r="-100968" b="-10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294" t="-400000" r="-1294" b="-1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2910273"/>
                      </a:ext>
                    </a:extLst>
                  </a:tr>
                  <a:tr h="645054"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Relu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23" t="-500000" r="-100968" b="-2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1294" t="-500000" r="-1294" b="-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029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123" y="2763449"/>
            <a:ext cx="1347443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122" y="3418526"/>
            <a:ext cx="1347443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122" y="4077966"/>
            <a:ext cx="1347443" cy="54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122" y="4727074"/>
            <a:ext cx="1347443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122" y="5359879"/>
            <a:ext cx="1347443" cy="540000"/>
          </a:xfrm>
          <a:prstGeom prst="rect">
            <a:avLst/>
          </a:prstGeom>
        </p:spPr>
      </p:pic>
      <p:pic>
        <p:nvPicPr>
          <p:cNvPr id="1026" name="Picture 2" descr="Image result for check mark transpare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2" y="3508005"/>
            <a:ext cx="432318" cy="45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eck mark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6" y="4119980"/>
            <a:ext cx="437549" cy="4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heck mark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88" y="4769088"/>
            <a:ext cx="437549" cy="4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eck mark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9" y="5386514"/>
            <a:ext cx="4387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קבוצה 245"/>
          <p:cNvGrpSpPr/>
          <p:nvPr/>
        </p:nvGrpSpPr>
        <p:grpSpPr>
          <a:xfrm>
            <a:off x="1767915" y="2780754"/>
            <a:ext cx="2882177" cy="2484636"/>
            <a:chOff x="4082676" y="16233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03" name="משושה 202"/>
            <p:cNvSpPr/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5" name="קבוצה 244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204" name="צורה חופשית 203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חץ ימינה 204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09" name="קבוצה 208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0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1" name="Straight Arrow Connector 48"/>
              <p:cNvCxnSpPr>
                <a:stCxn id="214" idx="6"/>
                <a:endCxn id="210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50"/>
              <p:cNvCxnSpPr>
                <a:stCxn id="225" idx="6"/>
                <a:endCxn id="210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52"/>
              <p:cNvCxnSpPr>
                <a:stCxn id="215" idx="6"/>
                <a:endCxn id="210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4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6" name="Straight Arrow Connector 17"/>
              <p:cNvCxnSpPr>
                <a:stCxn id="230" idx="6"/>
                <a:endCxn id="214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"/>
              <p:cNvCxnSpPr>
                <a:stCxn id="231" idx="6"/>
                <a:endCxn id="214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3"/>
              <p:cNvCxnSpPr>
                <a:stCxn id="232" idx="6"/>
                <a:endCxn id="214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5"/>
              <p:cNvCxnSpPr>
                <a:stCxn id="230" idx="6"/>
                <a:endCxn id="225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7"/>
              <p:cNvCxnSpPr>
                <a:stCxn id="231" idx="6"/>
                <a:endCxn id="225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9"/>
              <p:cNvCxnSpPr>
                <a:stCxn id="232" idx="6"/>
                <a:endCxn id="225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31"/>
              <p:cNvCxnSpPr>
                <a:stCxn id="230" idx="6"/>
                <a:endCxn id="215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33"/>
              <p:cNvCxnSpPr>
                <a:stCxn id="231" idx="6"/>
                <a:endCxn id="215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35"/>
              <p:cNvCxnSpPr>
                <a:stCxn id="232" idx="6"/>
                <a:endCxn id="215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5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חץ ימינה 206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צורה חופשית 207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8" name="קבוצה 247"/>
          <p:cNvGrpSpPr/>
          <p:nvPr/>
        </p:nvGrpSpPr>
        <p:grpSpPr>
          <a:xfrm>
            <a:off x="207765" y="973486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284" name="קבוצה 283"/>
          <p:cNvGrpSpPr/>
          <p:nvPr/>
        </p:nvGrpSpPr>
        <p:grpSpPr>
          <a:xfrm>
            <a:off x="3001723" y="1239241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85" name="משושה 284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86" name="קבוצה 285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287" name="צורה חופשית 286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חץ ימינה 287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9" name="קבוצה 288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12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3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4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5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6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7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90" name="Straight Arrow Connector 48"/>
              <p:cNvCxnSpPr>
                <a:stCxn id="293" idx="6"/>
                <a:endCxn id="308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50"/>
              <p:cNvCxnSpPr>
                <a:stCxn id="304" idx="6"/>
                <a:endCxn id="308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52"/>
              <p:cNvCxnSpPr>
                <a:stCxn id="294" idx="6"/>
                <a:endCxn id="308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29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295" name="Straight Arrow Connector 17"/>
              <p:cNvCxnSpPr>
                <a:stCxn id="312" idx="6"/>
                <a:endCxn id="29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1"/>
              <p:cNvCxnSpPr>
                <a:stCxn id="313" idx="6"/>
                <a:endCxn id="29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3"/>
              <p:cNvCxnSpPr>
                <a:stCxn id="314" idx="6"/>
                <a:endCxn id="29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5"/>
              <p:cNvCxnSpPr>
                <a:stCxn id="312" idx="6"/>
                <a:endCxn id="30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7"/>
              <p:cNvCxnSpPr>
                <a:stCxn id="313" idx="6"/>
                <a:endCxn id="30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"/>
              <p:cNvCxnSpPr>
                <a:stCxn id="314" idx="6"/>
                <a:endCxn id="30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1"/>
              <p:cNvCxnSpPr>
                <a:stCxn id="312" idx="6"/>
                <a:endCxn id="29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3"/>
              <p:cNvCxnSpPr>
                <a:stCxn id="313" idx="6"/>
                <a:endCxn id="29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5"/>
              <p:cNvCxnSpPr>
                <a:stCxn id="314" idx="6"/>
                <a:endCxn id="29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305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309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0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1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306" name="חץ ימינה 305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7" name="צורה חופשית 306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8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0" name="חץ מעוקל למטה 249"/>
          <p:cNvSpPr/>
          <p:nvPr/>
        </p:nvSpPr>
        <p:spPr>
          <a:xfrm>
            <a:off x="2585192" y="2090731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חץ מעוקל למטה 319"/>
          <p:cNvSpPr/>
          <p:nvPr/>
        </p:nvSpPr>
        <p:spPr>
          <a:xfrm rot="20915527" flipH="1">
            <a:off x="3492652" y="3063448"/>
            <a:ext cx="942809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4" name="קבוצה 383"/>
          <p:cNvGrpSpPr/>
          <p:nvPr/>
        </p:nvGrpSpPr>
        <p:grpSpPr>
          <a:xfrm>
            <a:off x="4532310" y="3079949"/>
            <a:ext cx="2882177" cy="2484636"/>
            <a:chOff x="6142202" y="1409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323" name="משושה 32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21" name="קבוצה 320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325" name="צורה חופשית 32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חץ ימינה 32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חץ ימינה 343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צורה חופשית 344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9" name="קבוצה 318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353" name="קבוצה 352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3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0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1" name="Straight Arrow Connector 48"/>
                <p:cNvCxnSpPr>
                  <a:endCxn id="360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50"/>
                <p:cNvCxnSpPr>
                  <a:endCxn id="360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52"/>
                <p:cNvCxnSpPr>
                  <a:endCxn id="360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65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6" name="Straight Arrow Connector 17"/>
                <p:cNvCxnSpPr>
                  <a:stCxn id="354" idx="6"/>
                  <a:endCxn id="364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21"/>
                <p:cNvCxnSpPr>
                  <a:stCxn id="355" idx="6"/>
                  <a:endCxn id="364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23"/>
                <p:cNvCxnSpPr>
                  <a:stCxn id="356" idx="6"/>
                  <a:endCxn id="364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25"/>
                <p:cNvCxnSpPr>
                  <a:stCxn id="354" idx="6"/>
                  <a:endCxn id="375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27"/>
                <p:cNvCxnSpPr>
                  <a:stCxn id="355" idx="6"/>
                  <a:endCxn id="375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Arrow Connector 29"/>
                <p:cNvCxnSpPr>
                  <a:stCxn id="356" idx="6"/>
                  <a:endCxn id="375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Arrow Connector 31"/>
                <p:cNvCxnSpPr>
                  <a:stCxn id="354" idx="6"/>
                  <a:endCxn id="365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Arrow Connector 33"/>
                <p:cNvCxnSpPr>
                  <a:stCxn id="355" idx="6"/>
                  <a:endCxn id="365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5"/>
                <p:cNvCxnSpPr>
                  <a:stCxn id="356" idx="6"/>
                  <a:endCxn id="365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6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7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8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9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0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1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2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3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24" name="מחבר ישר 1023"/>
                <p:cNvCxnSpPr>
                  <a:stCxn id="364" idx="6"/>
                  <a:endCxn id="379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מחבר ישר 385"/>
                <p:cNvCxnSpPr>
                  <a:stCxn id="375" idx="6"/>
                  <a:endCxn id="379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מחבר ישר 388"/>
                <p:cNvCxnSpPr>
                  <a:stCxn id="365" idx="6"/>
                  <a:endCxn id="381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מחבר ישר 391"/>
                <p:cNvCxnSpPr>
                  <a:stCxn id="375" idx="6"/>
                  <a:endCxn id="382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מחבר ישר 394"/>
                <p:cNvCxnSpPr>
                  <a:stCxn id="375" idx="6"/>
                  <a:endCxn id="383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מחבר ישר 397"/>
                <p:cNvCxnSpPr>
                  <a:stCxn id="364" idx="5"/>
                  <a:endCxn id="380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מחבר ישר 400"/>
                <p:cNvCxnSpPr>
                  <a:stCxn id="365" idx="6"/>
                  <a:endCxn id="380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41" name="קבוצה 1040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405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6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7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12" name="מחבר ישר 411"/>
                <p:cNvCxnSpPr>
                  <a:stCxn id="376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מחבר ישר 414"/>
                <p:cNvCxnSpPr>
                  <a:endCxn id="376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מחבר ישר 417"/>
                <p:cNvCxnSpPr>
                  <a:endCxn id="378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מחבר ישר 420"/>
                <p:cNvCxnSpPr>
                  <a:endCxn id="378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מחבר ישר 423"/>
                <p:cNvCxnSpPr>
                  <a:endCxn id="378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מחבר ישר 426"/>
                <p:cNvCxnSpPr>
                  <a:endCxn id="377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מחבר ישר 429"/>
                <p:cNvCxnSpPr>
                  <a:endCxn id="377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8" name="קבוצה 387"/>
          <p:cNvGrpSpPr/>
          <p:nvPr/>
        </p:nvGrpSpPr>
        <p:grpSpPr>
          <a:xfrm>
            <a:off x="5762340" y="1564992"/>
            <a:ext cx="2882177" cy="2484636"/>
            <a:chOff x="5938096" y="326930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438" name="משושה 437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87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48" y="64693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4" name="חץ מעוקל למטה 473"/>
          <p:cNvSpPr/>
          <p:nvPr/>
        </p:nvSpPr>
        <p:spPr>
          <a:xfrm>
            <a:off x="4117521" y="3910187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6" name="חץ מעוקל למטה 475"/>
          <p:cNvSpPr/>
          <p:nvPr/>
        </p:nvSpPr>
        <p:spPr>
          <a:xfrm>
            <a:off x="6052150" y="3103671"/>
            <a:ext cx="1065558" cy="489028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0" name="Picture 14" descr="Image result for google map location symbol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48" y="3385127"/>
            <a:ext cx="569274" cy="909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0.00371 L 0.06944 -0.0375 C 0.06441 -0.04676 0.05694 -0.05185 0.04861 -0.05231 C 0.03923 -0.05278 0.03159 -0.04815 0.02604 -0.03935 L -0.00018 -0.00046 " pathEditMode="relative" rAng="10920000" ptsTypes="AAAAA">
                                      <p:cBhvr>
                                        <p:cTn id="23" dur="2000" spd="-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-28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>
            <a:grpSpLocks noChangeAspect="1"/>
          </p:cNvGrpSpPr>
          <p:nvPr/>
        </p:nvGrpSpPr>
        <p:grpSpPr>
          <a:xfrm>
            <a:off x="1604324" y="542489"/>
            <a:ext cx="5921566" cy="5104800"/>
            <a:chOff x="6142202" y="140901"/>
            <a:chExt cx="2882177" cy="2484636"/>
          </a:xfrm>
        </p:grpSpPr>
        <p:sp>
          <p:nvSpPr>
            <p:cNvPr id="3" name="משושה 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" name="קבוצה 3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5" name="צורה חופשית 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" name="חץ ימינה 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" name="חץ ימינה 6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צורה חופשית 7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קבוצה 9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11" name="קבוצה 10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12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3" name="Straight Arrow Connector 48"/>
                <p:cNvCxnSpPr>
                  <a:endCxn id="12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50"/>
                <p:cNvCxnSpPr>
                  <a:endCxn id="12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52"/>
                <p:cNvCxnSpPr>
                  <a:endCxn id="12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8" name="Straight Arrow Connector 17"/>
                <p:cNvCxnSpPr>
                  <a:stCxn id="54" idx="6"/>
                  <a:endCxn id="16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21"/>
                <p:cNvCxnSpPr>
                  <a:stCxn id="55" idx="6"/>
                  <a:endCxn id="16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23"/>
                <p:cNvCxnSpPr>
                  <a:stCxn id="56" idx="6"/>
                  <a:endCxn id="16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5"/>
                <p:cNvCxnSpPr>
                  <a:stCxn id="54" idx="6"/>
                  <a:endCxn id="27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7"/>
                <p:cNvCxnSpPr>
                  <a:stCxn id="55" idx="6"/>
                  <a:endCxn id="27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9"/>
                <p:cNvCxnSpPr>
                  <a:stCxn id="56" idx="6"/>
                  <a:endCxn id="27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31"/>
                <p:cNvCxnSpPr>
                  <a:stCxn id="54" idx="6"/>
                  <a:endCxn id="17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33"/>
                <p:cNvCxnSpPr>
                  <a:stCxn id="55" idx="6"/>
                  <a:endCxn id="17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35"/>
                <p:cNvCxnSpPr>
                  <a:stCxn id="56" idx="6"/>
                  <a:endCxn id="17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2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3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4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5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" name="מחבר ישר 35"/>
                <p:cNvCxnSpPr>
                  <a:stCxn id="16" idx="6"/>
                  <a:endCxn id="31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מחבר ישר 36"/>
                <p:cNvCxnSpPr>
                  <a:stCxn id="27" idx="6"/>
                  <a:endCxn id="31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מחבר ישר 37"/>
                <p:cNvCxnSpPr>
                  <a:stCxn id="17" idx="6"/>
                  <a:endCxn id="33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מחבר ישר 38"/>
                <p:cNvCxnSpPr>
                  <a:stCxn id="27" idx="6"/>
                  <a:endCxn id="34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מחבר ישר 39"/>
                <p:cNvCxnSpPr>
                  <a:stCxn id="27" idx="6"/>
                  <a:endCxn id="35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מחבר ישר 40"/>
                <p:cNvCxnSpPr>
                  <a:stCxn id="16" idx="5"/>
                  <a:endCxn id="32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מחבר ישר 41"/>
                <p:cNvCxnSpPr>
                  <a:stCxn id="17" idx="6"/>
                  <a:endCxn id="32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קבוצה 42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51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2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53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4" name="מחבר ישר 43"/>
                <p:cNvCxnSpPr>
                  <a:stCxn id="28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מחבר ישר 44"/>
                <p:cNvCxnSpPr>
                  <a:endCxn id="28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מחבר ישר 45"/>
                <p:cNvCxnSpPr>
                  <a:endCxn id="30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מחבר ישר 46"/>
                <p:cNvCxnSpPr>
                  <a:endCxn id="30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מחבר ישר 47"/>
                <p:cNvCxnSpPr>
                  <a:endCxn id="30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מחבר ישר 48"/>
                <p:cNvCxnSpPr>
                  <a:endCxn id="29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מחבר ישר 49"/>
                <p:cNvCxnSpPr>
                  <a:endCxn id="29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9409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Multilayer Barron Theorem </a:t>
            </a:r>
            <a:r>
              <a:rPr lang="en-US" sz="2400" dirty="0"/>
              <a:t>[2017</a:t>
            </a:r>
            <a:r>
              <a:rPr lang="en-US" sz="2400" dirty="0" smtClean="0"/>
              <a:t>]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95386" y="1937861"/>
                <a:ext cx="30801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e-I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386" y="1937861"/>
                <a:ext cx="3080139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0453" y="2815709"/>
                <a:ext cx="3899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want to have: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°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°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°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:1</m:t>
                        </m:r>
                      </m:sub>
                    </m:sSub>
                  </m:oMath>
                </a14:m>
                <a:endParaRPr lang="he-IL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53" y="2815709"/>
                <a:ext cx="389927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0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חץ ימינה 5"/>
          <p:cNvSpPr/>
          <p:nvPr/>
        </p:nvSpPr>
        <p:spPr>
          <a:xfrm>
            <a:off x="2040114" y="4609701"/>
            <a:ext cx="323543" cy="81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חץ ימינה 6"/>
          <p:cNvSpPr/>
          <p:nvPr/>
        </p:nvSpPr>
        <p:spPr>
          <a:xfrm>
            <a:off x="6426425" y="4619641"/>
            <a:ext cx="323543" cy="81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צורה חופשית 7"/>
          <p:cNvSpPr/>
          <p:nvPr/>
        </p:nvSpPr>
        <p:spPr>
          <a:xfrm>
            <a:off x="6848394" y="4359793"/>
            <a:ext cx="1061219" cy="745517"/>
          </a:xfrm>
          <a:custGeom>
            <a:avLst/>
            <a:gdLst>
              <a:gd name="connsiteX0" fmla="*/ 0 w 1041400"/>
              <a:gd name="connsiteY0" fmla="*/ 425336 h 731592"/>
              <a:gd name="connsiteX1" fmla="*/ 228600 w 1041400"/>
              <a:gd name="connsiteY1" fmla="*/ 6236 h 731592"/>
              <a:gd name="connsiteX2" fmla="*/ 508000 w 1041400"/>
              <a:gd name="connsiteY2" fmla="*/ 711086 h 731592"/>
              <a:gd name="connsiteX3" fmla="*/ 673100 w 1041400"/>
              <a:gd name="connsiteY3" fmla="*/ 545986 h 731592"/>
              <a:gd name="connsiteX4" fmla="*/ 863600 w 1041400"/>
              <a:gd name="connsiteY4" fmla="*/ 584086 h 731592"/>
              <a:gd name="connsiteX5" fmla="*/ 1041400 w 1041400"/>
              <a:gd name="connsiteY5" fmla="*/ 69736 h 73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31592">
                <a:moveTo>
                  <a:pt x="0" y="425336"/>
                </a:moveTo>
                <a:cubicBezTo>
                  <a:pt x="71966" y="191973"/>
                  <a:pt x="143933" y="-41389"/>
                  <a:pt x="228600" y="6236"/>
                </a:cubicBezTo>
                <a:cubicBezTo>
                  <a:pt x="313267" y="53861"/>
                  <a:pt x="433917" y="621128"/>
                  <a:pt x="508000" y="711086"/>
                </a:cubicBezTo>
                <a:cubicBezTo>
                  <a:pt x="582083" y="801044"/>
                  <a:pt x="613833" y="567153"/>
                  <a:pt x="673100" y="545986"/>
                </a:cubicBezTo>
                <a:cubicBezTo>
                  <a:pt x="732367" y="524819"/>
                  <a:pt x="802217" y="663461"/>
                  <a:pt x="863600" y="584086"/>
                </a:cubicBezTo>
                <a:cubicBezTo>
                  <a:pt x="924983" y="504711"/>
                  <a:pt x="1002242" y="164986"/>
                  <a:pt x="1041400" y="69736"/>
                </a:cubicBezTo>
              </a:path>
            </a:pathLst>
          </a:cu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קבוצה 9"/>
          <p:cNvGrpSpPr/>
          <p:nvPr/>
        </p:nvGrpSpPr>
        <p:grpSpPr>
          <a:xfrm>
            <a:off x="2415626" y="3612214"/>
            <a:ext cx="3961586" cy="1979711"/>
            <a:chOff x="7093428" y="4116517"/>
            <a:chExt cx="1059719" cy="496178"/>
          </a:xfrm>
        </p:grpSpPr>
        <p:grpSp>
          <p:nvGrpSpPr>
            <p:cNvPr id="16" name="קבוצה 10"/>
            <p:cNvGrpSpPr/>
            <p:nvPr/>
          </p:nvGrpSpPr>
          <p:grpSpPr>
            <a:xfrm>
              <a:off x="7093428" y="4131276"/>
              <a:ext cx="33697" cy="465258"/>
              <a:chOff x="1233144" y="2503500"/>
              <a:chExt cx="161925" cy="2278634"/>
            </a:xfrm>
          </p:grpSpPr>
          <p:sp>
            <p:nvSpPr>
              <p:cNvPr id="59" name="Oval 3"/>
              <p:cNvSpPr/>
              <p:nvPr/>
            </p:nvSpPr>
            <p:spPr>
              <a:xfrm>
                <a:off x="1233144" y="2503500"/>
                <a:ext cx="161925" cy="161925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Oval 4"/>
              <p:cNvSpPr/>
              <p:nvPr/>
            </p:nvSpPr>
            <p:spPr>
              <a:xfrm>
                <a:off x="1233144" y="3090494"/>
                <a:ext cx="161925" cy="161925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Oval 5"/>
              <p:cNvSpPr/>
              <p:nvPr/>
            </p:nvSpPr>
            <p:spPr>
              <a:xfrm>
                <a:off x="1233144" y="4620209"/>
                <a:ext cx="161925" cy="161925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Oval 6"/>
              <p:cNvSpPr>
                <a:spLocks noChangeAspect="1"/>
              </p:cNvSpPr>
              <p:nvPr/>
            </p:nvSpPr>
            <p:spPr>
              <a:xfrm>
                <a:off x="1278106" y="3662183"/>
                <a:ext cx="72000" cy="72000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Oval 7"/>
              <p:cNvSpPr>
                <a:spLocks noChangeAspect="1"/>
              </p:cNvSpPr>
              <p:nvPr/>
            </p:nvSpPr>
            <p:spPr>
              <a:xfrm>
                <a:off x="1278106" y="3855158"/>
                <a:ext cx="72000" cy="72000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Oval 8"/>
              <p:cNvSpPr>
                <a:spLocks noChangeAspect="1"/>
              </p:cNvSpPr>
              <p:nvPr/>
            </p:nvSpPr>
            <p:spPr>
              <a:xfrm>
                <a:off x="1278994" y="4048133"/>
                <a:ext cx="72000" cy="72000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7" name="Oval 46"/>
            <p:cNvSpPr>
              <a:spLocks noChangeAspect="1"/>
            </p:cNvSpPr>
            <p:nvPr/>
          </p:nvSpPr>
          <p:spPr>
            <a:xfrm>
              <a:off x="8093214" y="4340621"/>
              <a:ext cx="59933" cy="58805"/>
            </a:xfrm>
            <a:prstGeom prst="ellipse">
              <a:avLst/>
            </a:prstGeom>
            <a:solidFill>
              <a:srgbClr val="66D14C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8" name="Straight Arrow Connector 48"/>
            <p:cNvCxnSpPr>
              <a:endCxn id="17" idx="1"/>
            </p:cNvCxnSpPr>
            <p:nvPr/>
          </p:nvCxnSpPr>
          <p:spPr>
            <a:xfrm>
              <a:off x="7856686" y="4148141"/>
              <a:ext cx="245304" cy="201091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0"/>
            <p:cNvCxnSpPr>
              <a:endCxn id="17" idx="2"/>
            </p:cNvCxnSpPr>
            <p:nvPr/>
          </p:nvCxnSpPr>
          <p:spPr>
            <a:xfrm>
              <a:off x="7851704" y="4367068"/>
              <a:ext cx="241510" cy="2956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52"/>
            <p:cNvCxnSpPr>
              <a:endCxn id="17" idx="3"/>
            </p:cNvCxnSpPr>
            <p:nvPr/>
          </p:nvCxnSpPr>
          <p:spPr>
            <a:xfrm flipV="1">
              <a:off x="7856092" y="4390813"/>
              <a:ext cx="245899" cy="189523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11"/>
            <p:cNvSpPr>
              <a:spLocks noChangeAspect="1"/>
            </p:cNvSpPr>
            <p:nvPr/>
          </p:nvSpPr>
          <p:spPr>
            <a:xfrm>
              <a:off x="7380129" y="4118405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Oval 13"/>
            <p:cNvSpPr>
              <a:spLocks noChangeAspect="1"/>
            </p:cNvSpPr>
            <p:nvPr/>
          </p:nvSpPr>
          <p:spPr>
            <a:xfrm>
              <a:off x="7379534" y="4550600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>
              <a:stCxn id="59" idx="6"/>
              <a:endCxn id="21" idx="1"/>
            </p:cNvCxnSpPr>
            <p:nvPr/>
          </p:nvCxnSpPr>
          <p:spPr>
            <a:xfrm flipV="1">
              <a:off x="7128991" y="4127017"/>
              <a:ext cx="259915" cy="20791"/>
            </a:xfrm>
            <a:prstGeom prst="straightConnector1">
              <a:avLst/>
            </a:prstGeom>
            <a:ln w="6350">
              <a:headEnd type="none" w="lg" len="lg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1"/>
            <p:cNvCxnSpPr>
              <a:stCxn id="60" idx="6"/>
              <a:endCxn id="21" idx="2"/>
            </p:cNvCxnSpPr>
            <p:nvPr/>
          </p:nvCxnSpPr>
          <p:spPr>
            <a:xfrm flipV="1">
              <a:off x="7128991" y="4147807"/>
              <a:ext cx="251138" cy="119854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3"/>
            <p:cNvCxnSpPr>
              <a:stCxn id="61" idx="6"/>
              <a:endCxn id="21" idx="3"/>
            </p:cNvCxnSpPr>
            <p:nvPr/>
          </p:nvCxnSpPr>
          <p:spPr>
            <a:xfrm flipV="1">
              <a:off x="7128991" y="4168598"/>
              <a:ext cx="259915" cy="411405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59" idx="6"/>
              <a:endCxn id="32" idx="1"/>
            </p:cNvCxnSpPr>
            <p:nvPr/>
          </p:nvCxnSpPr>
          <p:spPr>
            <a:xfrm>
              <a:off x="7127125" y="4147807"/>
              <a:ext cx="256799" cy="198136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7"/>
            <p:cNvCxnSpPr>
              <a:stCxn id="60" idx="6"/>
              <a:endCxn id="32" idx="2"/>
            </p:cNvCxnSpPr>
            <p:nvPr/>
          </p:nvCxnSpPr>
          <p:spPr>
            <a:xfrm>
              <a:off x="7127125" y="4267661"/>
              <a:ext cx="248022" cy="99073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9"/>
            <p:cNvCxnSpPr>
              <a:stCxn id="61" idx="6"/>
              <a:endCxn id="32" idx="3"/>
            </p:cNvCxnSpPr>
            <p:nvPr/>
          </p:nvCxnSpPr>
          <p:spPr>
            <a:xfrm flipV="1">
              <a:off x="7127125" y="4387524"/>
              <a:ext cx="256799" cy="192479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31"/>
            <p:cNvCxnSpPr>
              <a:stCxn id="59" idx="6"/>
              <a:endCxn id="22" idx="1"/>
            </p:cNvCxnSpPr>
            <p:nvPr/>
          </p:nvCxnSpPr>
          <p:spPr>
            <a:xfrm>
              <a:off x="7128991" y="4147808"/>
              <a:ext cx="259321" cy="411405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33"/>
            <p:cNvCxnSpPr>
              <a:stCxn id="60" idx="6"/>
              <a:endCxn id="22" idx="2"/>
            </p:cNvCxnSpPr>
            <p:nvPr/>
          </p:nvCxnSpPr>
          <p:spPr>
            <a:xfrm>
              <a:off x="7128991" y="4267662"/>
              <a:ext cx="250544" cy="312341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5"/>
            <p:cNvCxnSpPr>
              <a:stCxn id="61" idx="6"/>
              <a:endCxn id="22" idx="3"/>
            </p:cNvCxnSpPr>
            <p:nvPr/>
          </p:nvCxnSpPr>
          <p:spPr>
            <a:xfrm>
              <a:off x="7128991" y="4580003"/>
              <a:ext cx="259321" cy="20790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12"/>
            <p:cNvSpPr>
              <a:spLocks noChangeAspect="1"/>
            </p:cNvSpPr>
            <p:nvPr/>
          </p:nvSpPr>
          <p:spPr>
            <a:xfrm>
              <a:off x="7375147" y="4337331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Oval 11"/>
            <p:cNvSpPr>
              <a:spLocks noChangeAspect="1"/>
            </p:cNvSpPr>
            <p:nvPr/>
          </p:nvSpPr>
          <p:spPr>
            <a:xfrm>
              <a:off x="7805586" y="4121695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Oval 13"/>
            <p:cNvSpPr>
              <a:spLocks noChangeAspect="1"/>
            </p:cNvSpPr>
            <p:nvPr/>
          </p:nvSpPr>
          <p:spPr>
            <a:xfrm>
              <a:off x="7804991" y="4553890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Oval 12"/>
            <p:cNvSpPr>
              <a:spLocks noChangeAspect="1"/>
            </p:cNvSpPr>
            <p:nvPr/>
          </p:nvSpPr>
          <p:spPr>
            <a:xfrm>
              <a:off x="7800604" y="4340621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Oval 11"/>
            <p:cNvSpPr>
              <a:spLocks noChangeAspect="1"/>
            </p:cNvSpPr>
            <p:nvPr/>
          </p:nvSpPr>
          <p:spPr>
            <a:xfrm>
              <a:off x="7530463" y="4116517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Oval 13"/>
            <p:cNvSpPr>
              <a:spLocks noChangeAspect="1"/>
            </p:cNvSpPr>
            <p:nvPr/>
          </p:nvSpPr>
          <p:spPr>
            <a:xfrm>
              <a:off x="7524771" y="4544587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Oval 12"/>
            <p:cNvSpPr>
              <a:spLocks noChangeAspect="1"/>
            </p:cNvSpPr>
            <p:nvPr/>
          </p:nvSpPr>
          <p:spPr>
            <a:xfrm>
              <a:off x="7528064" y="4328542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Oval 11"/>
            <p:cNvSpPr>
              <a:spLocks noChangeAspect="1"/>
            </p:cNvSpPr>
            <p:nvPr/>
          </p:nvSpPr>
          <p:spPr>
            <a:xfrm>
              <a:off x="7529867" y="4220494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Oval 11"/>
            <p:cNvSpPr>
              <a:spLocks noChangeAspect="1"/>
            </p:cNvSpPr>
            <p:nvPr/>
          </p:nvSpPr>
          <p:spPr>
            <a:xfrm>
              <a:off x="7525806" y="4435213"/>
              <a:ext cx="59933" cy="58805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41" name="מחבר ישר 35"/>
            <p:cNvCxnSpPr>
              <a:stCxn id="21" idx="6"/>
              <a:endCxn id="36" idx="2"/>
            </p:cNvCxnSpPr>
            <p:nvPr/>
          </p:nvCxnSpPr>
          <p:spPr>
            <a:xfrm flipV="1">
              <a:off x="7440062" y="4145920"/>
              <a:ext cx="90401" cy="1888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מחבר ישר 36"/>
            <p:cNvCxnSpPr>
              <a:stCxn id="32" idx="6"/>
              <a:endCxn id="36" idx="2"/>
            </p:cNvCxnSpPr>
            <p:nvPr/>
          </p:nvCxnSpPr>
          <p:spPr>
            <a:xfrm flipV="1">
              <a:off x="7435080" y="4145920"/>
              <a:ext cx="95383" cy="220814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מחבר ישר 37"/>
            <p:cNvCxnSpPr>
              <a:stCxn id="22" idx="6"/>
              <a:endCxn id="38" idx="3"/>
            </p:cNvCxnSpPr>
            <p:nvPr/>
          </p:nvCxnSpPr>
          <p:spPr>
            <a:xfrm flipV="1">
              <a:off x="7439467" y="4378735"/>
              <a:ext cx="97374" cy="201268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מחבר ישר 38"/>
            <p:cNvCxnSpPr>
              <a:stCxn id="32" idx="6"/>
              <a:endCxn id="39" idx="3"/>
            </p:cNvCxnSpPr>
            <p:nvPr/>
          </p:nvCxnSpPr>
          <p:spPr>
            <a:xfrm flipV="1">
              <a:off x="7435080" y="4270687"/>
              <a:ext cx="103564" cy="9604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מחבר ישר 39"/>
            <p:cNvCxnSpPr>
              <a:stCxn id="32" idx="6"/>
              <a:endCxn id="40" idx="2"/>
            </p:cNvCxnSpPr>
            <p:nvPr/>
          </p:nvCxnSpPr>
          <p:spPr>
            <a:xfrm>
              <a:off x="7435080" y="4366734"/>
              <a:ext cx="90726" cy="97882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מחבר ישר 40"/>
            <p:cNvCxnSpPr>
              <a:stCxn id="21" idx="5"/>
              <a:endCxn id="37" idx="1"/>
            </p:cNvCxnSpPr>
            <p:nvPr/>
          </p:nvCxnSpPr>
          <p:spPr>
            <a:xfrm>
              <a:off x="7431285" y="4168598"/>
              <a:ext cx="102263" cy="384601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מחבר ישר 41"/>
            <p:cNvCxnSpPr>
              <a:stCxn id="22" idx="6"/>
              <a:endCxn id="37" idx="3"/>
            </p:cNvCxnSpPr>
            <p:nvPr/>
          </p:nvCxnSpPr>
          <p:spPr>
            <a:xfrm>
              <a:off x="7439467" y="4580003"/>
              <a:ext cx="94081" cy="1477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8" name="קבוצה 42"/>
            <p:cNvGrpSpPr/>
            <p:nvPr/>
          </p:nvGrpSpPr>
          <p:grpSpPr>
            <a:xfrm rot="5400000">
              <a:off x="7687750" y="4313281"/>
              <a:ext cx="15168" cy="93506"/>
              <a:chOff x="7255185" y="4520259"/>
              <a:chExt cx="15168" cy="93506"/>
            </a:xfrm>
          </p:grpSpPr>
          <p:sp>
            <p:nvSpPr>
              <p:cNvPr id="56" name="Oval 6"/>
              <p:cNvSpPr>
                <a:spLocks noChangeAspect="1"/>
              </p:cNvSpPr>
              <p:nvPr/>
            </p:nvSpPr>
            <p:spPr>
              <a:xfrm>
                <a:off x="7255185" y="4520259"/>
                <a:ext cx="14983" cy="14701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Oval 7"/>
              <p:cNvSpPr>
                <a:spLocks noChangeAspect="1"/>
              </p:cNvSpPr>
              <p:nvPr/>
            </p:nvSpPr>
            <p:spPr>
              <a:xfrm>
                <a:off x="7255185" y="4559661"/>
                <a:ext cx="14983" cy="14701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Oval 8"/>
              <p:cNvSpPr>
                <a:spLocks noChangeAspect="1"/>
              </p:cNvSpPr>
              <p:nvPr/>
            </p:nvSpPr>
            <p:spPr>
              <a:xfrm>
                <a:off x="7255370" y="4599064"/>
                <a:ext cx="14983" cy="14701"/>
              </a:xfrm>
              <a:prstGeom prst="ellipse">
                <a:avLst/>
              </a:prstGeom>
              <a:ln w="6350"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cxnSp>
          <p:nvCxnSpPr>
            <p:cNvPr id="49" name="מחבר ישר 43"/>
            <p:cNvCxnSpPr>
              <a:stCxn id="33" idx="2"/>
            </p:cNvCxnSpPr>
            <p:nvPr/>
          </p:nvCxnSpPr>
          <p:spPr>
            <a:xfrm flipH="1">
              <a:off x="7767284" y="4151098"/>
              <a:ext cx="38302" cy="9577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מחבר ישר 44"/>
            <p:cNvCxnSpPr>
              <a:endCxn id="33" idx="2"/>
            </p:cNvCxnSpPr>
            <p:nvPr/>
          </p:nvCxnSpPr>
          <p:spPr>
            <a:xfrm>
              <a:off x="7749448" y="4151097"/>
              <a:ext cx="56138" cy="1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מחבר ישר 45"/>
            <p:cNvCxnSpPr>
              <a:endCxn id="35" idx="1"/>
            </p:cNvCxnSpPr>
            <p:nvPr/>
          </p:nvCxnSpPr>
          <p:spPr>
            <a:xfrm>
              <a:off x="7786435" y="4318710"/>
              <a:ext cx="22946" cy="30523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מחבר ישר 46"/>
            <p:cNvCxnSpPr>
              <a:endCxn id="35" idx="2"/>
            </p:cNvCxnSpPr>
            <p:nvPr/>
          </p:nvCxnSpPr>
          <p:spPr>
            <a:xfrm>
              <a:off x="7777517" y="4366733"/>
              <a:ext cx="23087" cy="3291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ישר 47"/>
            <p:cNvCxnSpPr>
              <a:endCxn id="35" idx="3"/>
            </p:cNvCxnSpPr>
            <p:nvPr/>
          </p:nvCxnSpPr>
          <p:spPr>
            <a:xfrm flipV="1">
              <a:off x="7786435" y="4390814"/>
              <a:ext cx="22946" cy="14033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ישר 48"/>
            <p:cNvCxnSpPr>
              <a:endCxn id="34" idx="1"/>
            </p:cNvCxnSpPr>
            <p:nvPr/>
          </p:nvCxnSpPr>
          <p:spPr>
            <a:xfrm>
              <a:off x="7797908" y="4544587"/>
              <a:ext cx="15860" cy="1791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ישר 49"/>
            <p:cNvCxnSpPr>
              <a:endCxn id="34" idx="2"/>
            </p:cNvCxnSpPr>
            <p:nvPr/>
          </p:nvCxnSpPr>
          <p:spPr>
            <a:xfrm>
              <a:off x="7777517" y="4583292"/>
              <a:ext cx="27474" cy="1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625645" y="4449246"/>
            <a:ext cx="31611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X</a:t>
            </a:r>
            <a:endParaRPr lang="he-IL" dirty="0"/>
          </a:p>
        </p:txBody>
      </p:sp>
      <p:sp>
        <p:nvSpPr>
          <p:cNvPr id="65" name="TextBox 64"/>
          <p:cNvSpPr txBox="1"/>
          <p:nvPr/>
        </p:nvSpPr>
        <p:spPr>
          <a:xfrm>
            <a:off x="7379003" y="4240369"/>
            <a:ext cx="29847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g</a:t>
            </a:r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3273921" y="3429778"/>
            <a:ext cx="606513" cy="2754027"/>
            <a:chOff x="3083421" y="3443760"/>
            <a:chExt cx="606513" cy="27540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083421" y="5828455"/>
                  <a:ext cx="606513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421" y="5828455"/>
                  <a:ext cx="6065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מלבן 4"/>
            <p:cNvSpPr/>
            <p:nvPr/>
          </p:nvSpPr>
          <p:spPr>
            <a:xfrm>
              <a:off x="3201366" y="3443760"/>
              <a:ext cx="407429" cy="234799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3684696" y="3455816"/>
            <a:ext cx="891013" cy="2732429"/>
            <a:chOff x="3494196" y="3469798"/>
            <a:chExt cx="891013" cy="2732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494196" y="5832895"/>
                  <a:ext cx="891013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~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°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196" y="5832895"/>
                  <a:ext cx="8910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מלבן 68"/>
            <p:cNvSpPr/>
            <p:nvPr/>
          </p:nvSpPr>
          <p:spPr>
            <a:xfrm>
              <a:off x="3756561" y="3469798"/>
              <a:ext cx="407429" cy="234799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4771157" y="3416558"/>
            <a:ext cx="941412" cy="2767247"/>
            <a:chOff x="4771157" y="3416558"/>
            <a:chExt cx="941412" cy="276724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4771157" y="5814473"/>
                  <a:ext cx="941412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  <m:t>~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157" y="5814473"/>
                  <a:ext cx="941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מלבן 70"/>
            <p:cNvSpPr/>
            <p:nvPr/>
          </p:nvSpPr>
          <p:spPr>
            <a:xfrm>
              <a:off x="4973576" y="3416558"/>
              <a:ext cx="407429" cy="2347993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5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Multilayer Barron Theorem </a:t>
            </a:r>
            <a:r>
              <a:rPr lang="en-US" sz="2400" dirty="0"/>
              <a:t>[2017</a:t>
            </a:r>
            <a:r>
              <a:rPr lang="en-US" sz="2400" dirty="0" smtClean="0"/>
              <a:t>]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61" y="1737361"/>
                <a:ext cx="7543800" cy="453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be parameters.</a:t>
                </a:r>
              </a:p>
              <a:p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we will have: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probability distribution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Suppose that: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𝑆𝑢𝑝𝑝</m:t>
                    </m:r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(Support of initial distribution)</a:t>
                </a:r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1-Lipschitz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for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sub>
                        </m:sSub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Barron) </a:t>
                </a:r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takes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each set to the next)</a:t>
                </a: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 will also mark the diameter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exists a neural network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hidden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layers, with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nodes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layer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:1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rad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737361"/>
                <a:ext cx="7543800" cy="4532459"/>
              </a:xfrm>
              <a:prstGeom prst="rect">
                <a:avLst/>
              </a:prstGeom>
              <a:blipFill rotWithShape="0">
                <a:blip r:embed="rId2"/>
                <a:stretch>
                  <a:fillRect l="-646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7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Multilayer Barron Theorem </a:t>
            </a:r>
            <a:r>
              <a:rPr lang="en-US" sz="2400" dirty="0"/>
              <a:t>[2017</a:t>
            </a:r>
            <a:r>
              <a:rPr lang="en-US" sz="2400" dirty="0" smtClean="0"/>
              <a:t>]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1" y="2024452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is this important?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1" y="2393784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there are complex functions that are combination of baron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0051" y="3101670"/>
                <a:ext cx="1649619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∈</m:t>
                      </m:r>
                      <m:r>
                        <a:rPr lang="en-US" b="0" i="1" smtClean="0">
                          <a:latin typeface="Cambria Math"/>
                        </a:rPr>
                        <m:t>ℕ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51" y="3101670"/>
                <a:ext cx="164961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50325" y="3471002"/>
                <a:ext cx="2689069" cy="39164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325" y="3471002"/>
                <a:ext cx="2689069" cy="391646"/>
              </a:xfrm>
              <a:prstGeom prst="rect">
                <a:avLst/>
              </a:prstGeom>
              <a:blipFill rotWithShape="1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9" name="Group 188"/>
          <p:cNvGrpSpPr/>
          <p:nvPr/>
        </p:nvGrpSpPr>
        <p:grpSpPr>
          <a:xfrm>
            <a:off x="1316248" y="4326363"/>
            <a:ext cx="2773971" cy="1329713"/>
            <a:chOff x="2057209" y="4149668"/>
            <a:chExt cx="1686329" cy="796697"/>
          </a:xfrm>
        </p:grpSpPr>
        <p:grpSp>
          <p:nvGrpSpPr>
            <p:cNvPr id="42" name="קבוצה 3"/>
            <p:cNvGrpSpPr/>
            <p:nvPr/>
          </p:nvGrpSpPr>
          <p:grpSpPr>
            <a:xfrm>
              <a:off x="2057209" y="4149668"/>
              <a:ext cx="1686329" cy="534852"/>
              <a:chOff x="4526683" y="4886924"/>
              <a:chExt cx="1548068" cy="491000"/>
            </a:xfrm>
          </p:grpSpPr>
          <p:grpSp>
            <p:nvGrpSpPr>
              <p:cNvPr id="45" name="קבוצה 6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65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6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7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8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9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70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8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46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47" name="Straight Arrow Connector 48"/>
              <p:cNvCxnSpPr>
                <a:stCxn id="50" idx="6"/>
                <a:endCxn id="46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50"/>
              <p:cNvCxnSpPr>
                <a:stCxn id="61" idx="6"/>
                <a:endCxn id="46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52"/>
              <p:cNvCxnSpPr>
                <a:stCxn id="51" idx="6"/>
                <a:endCxn id="46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52" name="Straight Arrow Connector 17"/>
              <p:cNvCxnSpPr>
                <a:stCxn id="65" idx="6"/>
                <a:endCxn id="50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21"/>
              <p:cNvCxnSpPr>
                <a:stCxn id="66" idx="6"/>
                <a:endCxn id="50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23"/>
              <p:cNvCxnSpPr>
                <a:stCxn id="67" idx="6"/>
                <a:endCxn id="50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25"/>
              <p:cNvCxnSpPr>
                <a:stCxn id="65" idx="6"/>
                <a:endCxn id="61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27"/>
              <p:cNvCxnSpPr>
                <a:stCxn id="66" idx="6"/>
                <a:endCxn id="61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29"/>
              <p:cNvCxnSpPr>
                <a:stCxn id="67" idx="6"/>
                <a:endCxn id="61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31"/>
              <p:cNvCxnSpPr>
                <a:stCxn id="65" idx="6"/>
                <a:endCxn id="51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33"/>
              <p:cNvCxnSpPr>
                <a:stCxn id="66" idx="6"/>
                <a:endCxn id="51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35"/>
              <p:cNvCxnSpPr>
                <a:stCxn id="67" idx="6"/>
                <a:endCxn id="51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חץ ימינה 23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צורה חופשית 24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2364123" y="4244912"/>
              <a:ext cx="65286" cy="64057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spect="1"/>
            </p:cNvSpPr>
            <p:nvPr/>
          </p:nvSpPr>
          <p:spPr>
            <a:xfrm>
              <a:off x="2391269" y="4488068"/>
              <a:ext cx="16322" cy="16014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4" name="Oval 7"/>
            <p:cNvSpPr>
              <a:spLocks noChangeAspect="1"/>
            </p:cNvSpPr>
            <p:nvPr/>
          </p:nvSpPr>
          <p:spPr>
            <a:xfrm>
              <a:off x="2391269" y="4530989"/>
              <a:ext cx="16322" cy="16014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5" name="Oval 8"/>
            <p:cNvSpPr>
              <a:spLocks noChangeAspect="1"/>
            </p:cNvSpPr>
            <p:nvPr/>
          </p:nvSpPr>
          <p:spPr>
            <a:xfrm>
              <a:off x="2391471" y="4573910"/>
              <a:ext cx="16322" cy="16014"/>
            </a:xfrm>
            <a:prstGeom prst="ellipse">
              <a:avLst/>
            </a:prstGeom>
            <a:ln w="63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36" name="Straight Arrow Connector 17"/>
            <p:cNvCxnSpPr>
              <a:stCxn id="65" idx="6"/>
              <a:endCxn id="131" idx="2"/>
            </p:cNvCxnSpPr>
            <p:nvPr/>
          </p:nvCxnSpPr>
          <p:spPr>
            <a:xfrm>
              <a:off x="2093916" y="4181697"/>
              <a:ext cx="270207" cy="95244"/>
            </a:xfrm>
            <a:prstGeom prst="straightConnector1">
              <a:avLst/>
            </a:prstGeom>
            <a:ln w="6350">
              <a:headEnd type="none" w="lg" len="lg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Arrow Connector 29"/>
            <p:cNvCxnSpPr>
              <a:stCxn id="67" idx="5"/>
              <a:endCxn id="131" idx="2"/>
            </p:cNvCxnSpPr>
            <p:nvPr/>
          </p:nvCxnSpPr>
          <p:spPr>
            <a:xfrm flipV="1">
              <a:off x="2088540" y="4276941"/>
              <a:ext cx="275583" cy="388285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48"/>
            <p:cNvCxnSpPr>
              <a:stCxn id="131" idx="6"/>
              <a:endCxn id="46" idx="2"/>
            </p:cNvCxnSpPr>
            <p:nvPr/>
          </p:nvCxnSpPr>
          <p:spPr>
            <a:xfrm>
              <a:off x="2429409" y="4276941"/>
              <a:ext cx="263045" cy="146455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7" name="Rectangle 186"/>
                <p:cNvSpPr/>
                <p:nvPr/>
              </p:nvSpPr>
              <p:spPr>
                <a:xfrm>
                  <a:off x="2209141" y="4725080"/>
                  <a:ext cx="440467" cy="2212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141" y="4725080"/>
                  <a:ext cx="440467" cy="2212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0" name="Group 189"/>
          <p:cNvGrpSpPr/>
          <p:nvPr/>
        </p:nvGrpSpPr>
        <p:grpSpPr>
          <a:xfrm>
            <a:off x="5141763" y="4374777"/>
            <a:ext cx="2949895" cy="1288912"/>
            <a:chOff x="5549427" y="4180276"/>
            <a:chExt cx="1716235" cy="779385"/>
          </a:xfrm>
        </p:grpSpPr>
        <p:grpSp>
          <p:nvGrpSpPr>
            <p:cNvPr id="73" name="קבוצה 3"/>
            <p:cNvGrpSpPr/>
            <p:nvPr/>
          </p:nvGrpSpPr>
          <p:grpSpPr>
            <a:xfrm>
              <a:off x="5549427" y="4180276"/>
              <a:ext cx="1716235" cy="502990"/>
              <a:chOff x="6929816" y="3216373"/>
              <a:chExt cx="1661447" cy="486932"/>
            </a:xfrm>
          </p:grpSpPr>
          <p:sp>
            <p:nvSpPr>
              <p:cNvPr id="76" name="חץ ימינה 6"/>
              <p:cNvSpPr/>
              <p:nvPr/>
            </p:nvSpPr>
            <p:spPr>
              <a:xfrm>
                <a:off x="7820388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צורה חופשית 7"/>
              <p:cNvSpPr/>
              <p:nvPr/>
            </p:nvSpPr>
            <p:spPr>
              <a:xfrm>
                <a:off x="8039703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79" name="קבוצה 9"/>
              <p:cNvGrpSpPr/>
              <p:nvPr/>
            </p:nvGrpSpPr>
            <p:grpSpPr>
              <a:xfrm>
                <a:off x="6929816" y="3216373"/>
                <a:ext cx="843002" cy="486932"/>
                <a:chOff x="7093428" y="4109602"/>
                <a:chExt cx="843002" cy="486932"/>
              </a:xfrm>
            </p:grpSpPr>
            <p:grpSp>
              <p:nvGrpSpPr>
                <p:cNvPr id="80" name="קבוצה 10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123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4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5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6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7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128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81" name="Oval 46"/>
                <p:cNvSpPr>
                  <a:spLocks noChangeAspect="1"/>
                </p:cNvSpPr>
                <p:nvPr/>
              </p:nvSpPr>
              <p:spPr>
                <a:xfrm>
                  <a:off x="7876497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82" name="Straight Arrow Connector 48"/>
                <p:cNvCxnSpPr>
                  <a:stCxn id="100" idx="6"/>
                  <a:endCxn id="81" idx="1"/>
                </p:cNvCxnSpPr>
                <p:nvPr/>
              </p:nvCxnSpPr>
              <p:spPr>
                <a:xfrm>
                  <a:off x="7733305" y="4139004"/>
                  <a:ext cx="151969" cy="21022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50"/>
                <p:cNvCxnSpPr>
                  <a:stCxn id="102" idx="6"/>
                  <a:endCxn id="81" idx="2"/>
                </p:cNvCxnSpPr>
                <p:nvPr/>
              </p:nvCxnSpPr>
              <p:spPr>
                <a:xfrm>
                  <a:off x="7730906" y="4351029"/>
                  <a:ext cx="145591" cy="1899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52"/>
                <p:cNvCxnSpPr>
                  <a:stCxn id="101" idx="6"/>
                  <a:endCxn id="81" idx="3"/>
                </p:cNvCxnSpPr>
                <p:nvPr/>
              </p:nvCxnSpPr>
              <p:spPr>
                <a:xfrm flipV="1">
                  <a:off x="7727614" y="4390814"/>
                  <a:ext cx="157660" cy="17626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/>
                <p:cNvCxnSpPr>
                  <a:stCxn id="123" idx="6"/>
                  <a:endCxn id="145" idx="1"/>
                </p:cNvCxnSpPr>
                <p:nvPr/>
              </p:nvCxnSpPr>
              <p:spPr>
                <a:xfrm flipV="1">
                  <a:off x="7127125" y="4120503"/>
                  <a:ext cx="278382" cy="27306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21"/>
                <p:cNvCxnSpPr>
                  <a:stCxn id="124" idx="6"/>
                  <a:endCxn id="145" idx="2"/>
                </p:cNvCxnSpPr>
                <p:nvPr/>
              </p:nvCxnSpPr>
              <p:spPr>
                <a:xfrm flipV="1">
                  <a:off x="7127125" y="4141293"/>
                  <a:ext cx="269605" cy="12637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23"/>
                <p:cNvCxnSpPr>
                  <a:stCxn id="125" idx="6"/>
                  <a:endCxn id="145" idx="3"/>
                </p:cNvCxnSpPr>
                <p:nvPr/>
              </p:nvCxnSpPr>
              <p:spPr>
                <a:xfrm flipV="1">
                  <a:off x="7127125" y="4162083"/>
                  <a:ext cx="278382" cy="41792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25"/>
                <p:cNvCxnSpPr>
                  <a:stCxn id="123" idx="6"/>
                  <a:endCxn id="147" idx="2"/>
                </p:cNvCxnSpPr>
                <p:nvPr/>
              </p:nvCxnSpPr>
              <p:spPr>
                <a:xfrm>
                  <a:off x="7127125" y="4147808"/>
                  <a:ext cx="267207" cy="20551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27"/>
                <p:cNvCxnSpPr>
                  <a:stCxn id="124" idx="6"/>
                  <a:endCxn id="147" idx="2"/>
                </p:cNvCxnSpPr>
                <p:nvPr/>
              </p:nvCxnSpPr>
              <p:spPr>
                <a:xfrm>
                  <a:off x="7127125" y="4267663"/>
                  <a:ext cx="267207" cy="8565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29"/>
                <p:cNvCxnSpPr>
                  <a:stCxn id="125" idx="6"/>
                  <a:endCxn id="147" idx="3"/>
                </p:cNvCxnSpPr>
                <p:nvPr/>
              </p:nvCxnSpPr>
              <p:spPr>
                <a:xfrm flipV="1">
                  <a:off x="7127125" y="4374108"/>
                  <a:ext cx="275983" cy="20589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31"/>
                <p:cNvCxnSpPr>
                  <a:stCxn id="123" idx="6"/>
                  <a:endCxn id="146" idx="1"/>
                </p:cNvCxnSpPr>
                <p:nvPr/>
              </p:nvCxnSpPr>
              <p:spPr>
                <a:xfrm>
                  <a:off x="7127125" y="4147808"/>
                  <a:ext cx="272690" cy="40076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33"/>
                <p:cNvCxnSpPr>
                  <a:stCxn id="124" idx="6"/>
                  <a:endCxn id="146" idx="2"/>
                </p:cNvCxnSpPr>
                <p:nvPr/>
              </p:nvCxnSpPr>
              <p:spPr>
                <a:xfrm>
                  <a:off x="7127125" y="4267663"/>
                  <a:ext cx="263913" cy="30170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35"/>
                <p:cNvCxnSpPr>
                  <a:stCxn id="125" idx="6"/>
                  <a:endCxn id="146" idx="3"/>
                </p:cNvCxnSpPr>
                <p:nvPr/>
              </p:nvCxnSpPr>
              <p:spPr>
                <a:xfrm>
                  <a:off x="7127125" y="4580003"/>
                  <a:ext cx="272690" cy="1015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11"/>
                <p:cNvSpPr>
                  <a:spLocks noChangeAspect="1"/>
                </p:cNvSpPr>
                <p:nvPr/>
              </p:nvSpPr>
              <p:spPr>
                <a:xfrm>
                  <a:off x="7673373" y="410960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1" name="Oval 13"/>
                <p:cNvSpPr>
                  <a:spLocks noChangeAspect="1"/>
                </p:cNvSpPr>
                <p:nvPr/>
              </p:nvSpPr>
              <p:spPr>
                <a:xfrm>
                  <a:off x="7667681" y="453767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2" name="Oval 12"/>
                <p:cNvSpPr>
                  <a:spLocks noChangeAspect="1"/>
                </p:cNvSpPr>
                <p:nvPr/>
              </p:nvSpPr>
              <p:spPr>
                <a:xfrm>
                  <a:off x="7670974" y="432162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3" name="Oval 11"/>
                <p:cNvSpPr>
                  <a:spLocks noChangeAspect="1"/>
                </p:cNvSpPr>
                <p:nvPr/>
              </p:nvSpPr>
              <p:spPr>
                <a:xfrm>
                  <a:off x="7672777" y="4213579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Oval 11"/>
                <p:cNvSpPr>
                  <a:spLocks noChangeAspect="1"/>
                </p:cNvSpPr>
                <p:nvPr/>
              </p:nvSpPr>
              <p:spPr>
                <a:xfrm>
                  <a:off x="7668716" y="4428298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5" name="מחבר ישר 35"/>
                <p:cNvCxnSpPr>
                  <a:stCxn id="145" idx="6"/>
                  <a:endCxn id="100" idx="2"/>
                </p:cNvCxnSpPr>
                <p:nvPr/>
              </p:nvCxnSpPr>
              <p:spPr>
                <a:xfrm flipV="1">
                  <a:off x="7456663" y="4139004"/>
                  <a:ext cx="216710" cy="22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מחבר ישר 36"/>
                <p:cNvCxnSpPr>
                  <a:stCxn id="147" idx="6"/>
                  <a:endCxn id="100" idx="2"/>
                </p:cNvCxnSpPr>
                <p:nvPr/>
              </p:nvCxnSpPr>
              <p:spPr>
                <a:xfrm flipV="1">
                  <a:off x="7454264" y="4139004"/>
                  <a:ext cx="219109" cy="21431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מחבר ישר 37"/>
                <p:cNvCxnSpPr>
                  <a:stCxn id="146" idx="7"/>
                  <a:endCxn id="102" idx="3"/>
                </p:cNvCxnSpPr>
                <p:nvPr/>
              </p:nvCxnSpPr>
              <p:spPr>
                <a:xfrm flipV="1">
                  <a:off x="7442194" y="4371820"/>
                  <a:ext cx="237556" cy="17675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מחבר ישר 38"/>
                <p:cNvCxnSpPr>
                  <a:stCxn id="147" idx="6"/>
                  <a:endCxn id="103" idx="3"/>
                </p:cNvCxnSpPr>
                <p:nvPr/>
              </p:nvCxnSpPr>
              <p:spPr>
                <a:xfrm flipV="1">
                  <a:off x="7454264" y="4263772"/>
                  <a:ext cx="227290" cy="8954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מחבר ישר 39"/>
                <p:cNvCxnSpPr>
                  <a:stCxn id="147" idx="6"/>
                  <a:endCxn id="104" idx="2"/>
                </p:cNvCxnSpPr>
                <p:nvPr/>
              </p:nvCxnSpPr>
              <p:spPr>
                <a:xfrm>
                  <a:off x="7454264" y="4353317"/>
                  <a:ext cx="214452" cy="10438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מחבר ישר 40"/>
                <p:cNvCxnSpPr>
                  <a:stCxn id="145" idx="6"/>
                  <a:endCxn id="101" idx="1"/>
                </p:cNvCxnSpPr>
                <p:nvPr/>
              </p:nvCxnSpPr>
              <p:spPr>
                <a:xfrm>
                  <a:off x="7456663" y="4141292"/>
                  <a:ext cx="219795" cy="40499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מחבר ישר 41"/>
                <p:cNvCxnSpPr>
                  <a:stCxn id="146" idx="6"/>
                  <a:endCxn id="101" idx="3"/>
                </p:cNvCxnSpPr>
                <p:nvPr/>
              </p:nvCxnSpPr>
              <p:spPr>
                <a:xfrm>
                  <a:off x="7450971" y="4569362"/>
                  <a:ext cx="225487" cy="1850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5" name="Oval 11"/>
            <p:cNvSpPr>
              <a:spLocks noChangeAspect="1"/>
            </p:cNvSpPr>
            <p:nvPr/>
          </p:nvSpPr>
          <p:spPr>
            <a:xfrm>
              <a:off x="5862730" y="4182639"/>
              <a:ext cx="61909" cy="60744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6" name="Oval 13"/>
            <p:cNvSpPr>
              <a:spLocks noChangeAspect="1"/>
            </p:cNvSpPr>
            <p:nvPr/>
          </p:nvSpPr>
          <p:spPr>
            <a:xfrm>
              <a:off x="5856850" y="4624826"/>
              <a:ext cx="61909" cy="60744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7" name="Oval 12"/>
            <p:cNvSpPr>
              <a:spLocks noChangeAspect="1"/>
            </p:cNvSpPr>
            <p:nvPr/>
          </p:nvSpPr>
          <p:spPr>
            <a:xfrm>
              <a:off x="5860252" y="4401656"/>
              <a:ext cx="61909" cy="60744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8" name="Oval 11"/>
            <p:cNvSpPr>
              <a:spLocks noChangeAspect="1"/>
            </p:cNvSpPr>
            <p:nvPr/>
          </p:nvSpPr>
          <p:spPr>
            <a:xfrm>
              <a:off x="5862114" y="4290045"/>
              <a:ext cx="61909" cy="60744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9" name="Oval 11"/>
            <p:cNvSpPr>
              <a:spLocks noChangeAspect="1"/>
            </p:cNvSpPr>
            <p:nvPr/>
          </p:nvSpPr>
          <p:spPr>
            <a:xfrm>
              <a:off x="5857919" y="4511845"/>
              <a:ext cx="61909" cy="60744"/>
            </a:xfrm>
            <a:prstGeom prst="ellipse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63" name="מחבר ישר 35"/>
            <p:cNvCxnSpPr>
              <a:endCxn id="103" idx="2"/>
            </p:cNvCxnSpPr>
            <p:nvPr/>
          </p:nvCxnSpPr>
          <p:spPr>
            <a:xfrm flipV="1">
              <a:off x="5912755" y="4318054"/>
              <a:ext cx="235125" cy="8805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מחבר ישר 35"/>
            <p:cNvCxnSpPr>
              <a:stCxn id="149" idx="6"/>
              <a:endCxn id="104" idx="2"/>
            </p:cNvCxnSpPr>
            <p:nvPr/>
          </p:nvCxnSpPr>
          <p:spPr>
            <a:xfrm flipV="1">
              <a:off x="5919828" y="4539854"/>
              <a:ext cx="223857" cy="2363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מחבר ישר 35"/>
            <p:cNvCxnSpPr>
              <a:stCxn id="149" idx="6"/>
              <a:endCxn id="101" idx="2"/>
            </p:cNvCxnSpPr>
            <p:nvPr/>
          </p:nvCxnSpPr>
          <p:spPr>
            <a:xfrm>
              <a:off x="5919828" y="4542217"/>
              <a:ext cx="222788" cy="110618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Arrow Connector 48"/>
            <p:cNvCxnSpPr>
              <a:stCxn id="103" idx="6"/>
              <a:endCxn id="81" idx="2"/>
            </p:cNvCxnSpPr>
            <p:nvPr/>
          </p:nvCxnSpPr>
          <p:spPr>
            <a:xfrm>
              <a:off x="6209789" y="4318054"/>
              <a:ext cx="148529" cy="131232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48"/>
            <p:cNvCxnSpPr>
              <a:stCxn id="104" idx="6"/>
              <a:endCxn id="81" idx="2"/>
            </p:cNvCxnSpPr>
            <p:nvPr/>
          </p:nvCxnSpPr>
          <p:spPr>
            <a:xfrm flipV="1">
              <a:off x="6205594" y="4449286"/>
              <a:ext cx="152724" cy="90568"/>
            </a:xfrm>
            <a:prstGeom prst="straightConnector1">
              <a:avLst/>
            </a:prstGeom>
            <a:ln w="6350"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8" name="Rectangle 187"/>
                <p:cNvSpPr/>
                <p:nvPr/>
              </p:nvSpPr>
              <p:spPr>
                <a:xfrm>
                  <a:off x="5712174" y="4736332"/>
                  <a:ext cx="602621" cy="223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88" name="Rectangle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174" y="4736332"/>
                  <a:ext cx="602621" cy="2233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22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5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Multilayer Barron Theorem </a:t>
            </a:r>
            <a:r>
              <a:rPr lang="en-US" sz="2400" dirty="0"/>
              <a:t>[2017</a:t>
            </a:r>
            <a:r>
              <a:rPr lang="en-US" sz="2400" dirty="0" smtClean="0"/>
              <a:t>]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822960" y="204184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What’s next?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2960" y="2613240"/>
                <a:ext cx="775411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there a separation between composition of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functions and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functions?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What natural transformations can be represented by composition of baron functions?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accent1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Can we learn the approximation? how many examples do we need? (optimization)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613240"/>
                <a:ext cx="7754112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708" r="-629" b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8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קבוצה 245"/>
          <p:cNvGrpSpPr/>
          <p:nvPr/>
        </p:nvGrpSpPr>
        <p:grpSpPr>
          <a:xfrm>
            <a:off x="1767915" y="2780754"/>
            <a:ext cx="2882177" cy="2484636"/>
            <a:chOff x="4082676" y="16233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03" name="משושה 202"/>
            <p:cNvSpPr/>
            <p:nvPr/>
          </p:nvSpPr>
          <p:spPr>
            <a:xfrm>
              <a:off x="4082676" y="16233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Barron Functions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5" name="קבוצה 244"/>
            <p:cNvGrpSpPr/>
            <p:nvPr/>
          </p:nvGrpSpPr>
          <p:grpSpPr>
            <a:xfrm>
              <a:off x="4286976" y="2690209"/>
              <a:ext cx="2473575" cy="510245"/>
              <a:chOff x="3601176" y="4867679"/>
              <a:chExt cx="2473575" cy="510245"/>
            </a:xfrm>
          </p:grpSpPr>
          <p:sp>
            <p:nvSpPr>
              <p:cNvPr id="204" name="צורה חופשית 203"/>
              <p:cNvSpPr/>
              <p:nvPr/>
            </p:nvSpPr>
            <p:spPr>
              <a:xfrm>
                <a:off x="3601176" y="4963095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חץ ימינה 204"/>
              <p:cNvSpPr/>
              <p:nvPr/>
            </p:nvSpPr>
            <p:spPr>
              <a:xfrm>
                <a:off x="4220631" y="509534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09" name="קבוצה 208"/>
              <p:cNvGrpSpPr/>
              <p:nvPr/>
            </p:nvGrpSpPr>
            <p:grpSpPr>
              <a:xfrm>
                <a:off x="4526683" y="4899795"/>
                <a:ext cx="33697" cy="465258"/>
                <a:chOff x="1233144" y="2503500"/>
                <a:chExt cx="161925" cy="2278634"/>
              </a:xfrm>
            </p:grpSpPr>
            <p:sp>
              <p:nvSpPr>
                <p:cNvPr id="230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1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2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3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4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5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0" name="Oval 46"/>
              <p:cNvSpPr>
                <a:spLocks noChangeAspect="1"/>
              </p:cNvSpPr>
              <p:nvPr/>
            </p:nvSpPr>
            <p:spPr>
              <a:xfrm>
                <a:off x="5109845" y="5108806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1" name="Straight Arrow Connector 48"/>
              <p:cNvCxnSpPr>
                <a:stCxn id="214" idx="6"/>
                <a:endCxn id="210" idx="1"/>
              </p:cNvCxnSpPr>
              <p:nvPr/>
            </p:nvCxnSpPr>
            <p:spPr>
              <a:xfrm>
                <a:off x="4873317" y="4916326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50"/>
              <p:cNvCxnSpPr>
                <a:stCxn id="225" idx="6"/>
                <a:endCxn id="210" idx="2"/>
              </p:cNvCxnSpPr>
              <p:nvPr/>
            </p:nvCxnSpPr>
            <p:spPr>
              <a:xfrm>
                <a:off x="4868335" y="5135253"/>
                <a:ext cx="241510" cy="295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52"/>
              <p:cNvCxnSpPr>
                <a:stCxn id="215" idx="6"/>
                <a:endCxn id="210" idx="3"/>
              </p:cNvCxnSpPr>
              <p:nvPr/>
            </p:nvCxnSpPr>
            <p:spPr>
              <a:xfrm flipV="1">
                <a:off x="4872723" y="5158998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4" name="Oval 11"/>
              <p:cNvSpPr>
                <a:spLocks noChangeAspect="1"/>
              </p:cNvSpPr>
              <p:nvPr/>
            </p:nvSpPr>
            <p:spPr>
              <a:xfrm>
                <a:off x="4813384" y="4886924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Oval 13"/>
              <p:cNvSpPr>
                <a:spLocks noChangeAspect="1"/>
              </p:cNvSpPr>
              <p:nvPr/>
            </p:nvSpPr>
            <p:spPr>
              <a:xfrm>
                <a:off x="4812789" y="5319119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16" name="Straight Arrow Connector 17"/>
              <p:cNvCxnSpPr>
                <a:stCxn id="230" idx="6"/>
                <a:endCxn id="214" idx="1"/>
              </p:cNvCxnSpPr>
              <p:nvPr/>
            </p:nvCxnSpPr>
            <p:spPr>
              <a:xfrm flipV="1">
                <a:off x="4562246" y="4895536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"/>
              <p:cNvCxnSpPr>
                <a:stCxn id="231" idx="6"/>
                <a:endCxn id="214" idx="2"/>
              </p:cNvCxnSpPr>
              <p:nvPr/>
            </p:nvCxnSpPr>
            <p:spPr>
              <a:xfrm flipV="1">
                <a:off x="4562246" y="4916326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3"/>
              <p:cNvCxnSpPr>
                <a:stCxn id="232" idx="6"/>
                <a:endCxn id="214" idx="3"/>
              </p:cNvCxnSpPr>
              <p:nvPr/>
            </p:nvCxnSpPr>
            <p:spPr>
              <a:xfrm flipV="1">
                <a:off x="4562246" y="4937117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5"/>
              <p:cNvCxnSpPr>
                <a:stCxn id="230" idx="6"/>
                <a:endCxn id="225" idx="1"/>
              </p:cNvCxnSpPr>
              <p:nvPr/>
            </p:nvCxnSpPr>
            <p:spPr>
              <a:xfrm>
                <a:off x="4560380" y="4916326"/>
                <a:ext cx="256799" cy="198136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0" name="Straight Arrow Connector 27"/>
              <p:cNvCxnSpPr>
                <a:stCxn id="231" idx="6"/>
                <a:endCxn id="225" idx="2"/>
              </p:cNvCxnSpPr>
              <p:nvPr/>
            </p:nvCxnSpPr>
            <p:spPr>
              <a:xfrm>
                <a:off x="4560380" y="5036180"/>
                <a:ext cx="248022" cy="9907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1" name="Straight Arrow Connector 29"/>
              <p:cNvCxnSpPr>
                <a:stCxn id="232" idx="6"/>
                <a:endCxn id="225" idx="3"/>
              </p:cNvCxnSpPr>
              <p:nvPr/>
            </p:nvCxnSpPr>
            <p:spPr>
              <a:xfrm flipV="1">
                <a:off x="4560380" y="5156043"/>
                <a:ext cx="256799" cy="192479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31"/>
              <p:cNvCxnSpPr>
                <a:stCxn id="230" idx="6"/>
                <a:endCxn id="215" idx="1"/>
              </p:cNvCxnSpPr>
              <p:nvPr/>
            </p:nvCxnSpPr>
            <p:spPr>
              <a:xfrm>
                <a:off x="4562246" y="4916327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33"/>
              <p:cNvCxnSpPr>
                <a:stCxn id="231" idx="6"/>
                <a:endCxn id="215" idx="2"/>
              </p:cNvCxnSpPr>
              <p:nvPr/>
            </p:nvCxnSpPr>
            <p:spPr>
              <a:xfrm>
                <a:off x="4562246" y="5036181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35"/>
              <p:cNvCxnSpPr>
                <a:stCxn id="232" idx="6"/>
                <a:endCxn id="215" idx="3"/>
              </p:cNvCxnSpPr>
              <p:nvPr/>
            </p:nvCxnSpPr>
            <p:spPr>
              <a:xfrm>
                <a:off x="4562246" y="5348522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5" name="Oval 12"/>
              <p:cNvSpPr>
                <a:spLocks noChangeAspect="1"/>
              </p:cNvSpPr>
              <p:nvPr/>
            </p:nvSpPr>
            <p:spPr>
              <a:xfrm>
                <a:off x="4808402" y="5105850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חץ ימינה 206"/>
              <p:cNvSpPr/>
              <p:nvPr/>
            </p:nvSpPr>
            <p:spPr>
              <a:xfrm>
                <a:off x="5300837" y="5089969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צורה חופשית 207"/>
              <p:cNvSpPr/>
              <p:nvPr/>
            </p:nvSpPr>
            <p:spPr>
              <a:xfrm>
                <a:off x="5523191" y="4949081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44" name="TextBox 2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17906" y="4867679"/>
                    <a:ext cx="448521" cy="275140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8" name="קבוצה 247"/>
          <p:cNvGrpSpPr/>
          <p:nvPr/>
        </p:nvGrpSpPr>
        <p:grpSpPr>
          <a:xfrm>
            <a:off x="207765" y="973486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grpSp>
        <p:nvGrpSpPr>
          <p:cNvPr id="284" name="קבוצה 283"/>
          <p:cNvGrpSpPr/>
          <p:nvPr/>
        </p:nvGrpSpPr>
        <p:grpSpPr>
          <a:xfrm>
            <a:off x="3001723" y="1239241"/>
            <a:ext cx="2882177" cy="2484636"/>
            <a:chOff x="1107508" y="855284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285" name="משושה 284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n w="0"/>
                  <a:solidFill>
                    <a:srgbClr val="169C5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Good</a:t>
              </a:r>
            </a:p>
            <a:p>
              <a:pPr algn="ctr"/>
              <a:endParaRPr lang="en-US" sz="3200" dirty="0"/>
            </a:p>
            <a:p>
              <a:pPr algn="ctr"/>
              <a:endParaRPr lang="en-US" sz="3200" dirty="0" smtClean="0"/>
            </a:p>
            <a:p>
              <a:pPr algn="ctr"/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Bad</a:t>
              </a:r>
              <a:endPara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86" name="קבוצה 285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287" name="צורה חופשית 286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8" name="חץ ימינה 287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89" name="קבוצה 288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312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3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4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5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6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7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90" name="Straight Arrow Connector 48"/>
              <p:cNvCxnSpPr>
                <a:stCxn id="293" idx="6"/>
                <a:endCxn id="308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1" name="Straight Arrow Connector 50"/>
              <p:cNvCxnSpPr>
                <a:stCxn id="304" idx="6"/>
                <a:endCxn id="308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2" name="Straight Arrow Connector 52"/>
              <p:cNvCxnSpPr>
                <a:stCxn id="294" idx="6"/>
                <a:endCxn id="308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29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295" name="Straight Arrow Connector 17"/>
              <p:cNvCxnSpPr>
                <a:stCxn id="312" idx="6"/>
                <a:endCxn id="29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1"/>
              <p:cNvCxnSpPr>
                <a:stCxn id="313" idx="6"/>
                <a:endCxn id="29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7" name="Straight Arrow Connector 23"/>
              <p:cNvCxnSpPr>
                <a:stCxn id="314" idx="6"/>
                <a:endCxn id="29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8" name="Straight Arrow Connector 25"/>
              <p:cNvCxnSpPr>
                <a:stCxn id="312" idx="6"/>
                <a:endCxn id="30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9" name="Straight Arrow Connector 27"/>
              <p:cNvCxnSpPr>
                <a:stCxn id="313" idx="6"/>
                <a:endCxn id="30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0" name="Straight Arrow Connector 29"/>
              <p:cNvCxnSpPr>
                <a:stCxn id="314" idx="6"/>
                <a:endCxn id="30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Arrow Connector 31"/>
              <p:cNvCxnSpPr>
                <a:stCxn id="312" idx="6"/>
                <a:endCxn id="29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Arrow Connector 33"/>
              <p:cNvCxnSpPr>
                <a:stCxn id="313" idx="6"/>
                <a:endCxn id="29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Arrow Connector 35"/>
              <p:cNvCxnSpPr>
                <a:stCxn id="314" idx="6"/>
                <a:endCxn id="29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305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309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0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311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306" name="חץ ימינה 305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7" name="צורה חופשית 306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08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0" name="חץ מעוקל למטה 249"/>
          <p:cNvSpPr/>
          <p:nvPr/>
        </p:nvSpPr>
        <p:spPr>
          <a:xfrm>
            <a:off x="2585192" y="2090731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חץ מעוקל למטה 319"/>
          <p:cNvSpPr/>
          <p:nvPr/>
        </p:nvSpPr>
        <p:spPr>
          <a:xfrm rot="20915527" flipH="1">
            <a:off x="3492652" y="3063448"/>
            <a:ext cx="942809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4" name="קבוצה 383"/>
          <p:cNvGrpSpPr/>
          <p:nvPr/>
        </p:nvGrpSpPr>
        <p:grpSpPr>
          <a:xfrm>
            <a:off x="4532310" y="3079949"/>
            <a:ext cx="2882177" cy="2484636"/>
            <a:chOff x="6142202" y="140901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323" name="משושה 322"/>
            <p:cNvSpPr/>
            <p:nvPr/>
          </p:nvSpPr>
          <p:spPr>
            <a:xfrm>
              <a:off x="6142202" y="140901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Multilayer Barron</a:t>
              </a: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21" name="קבוצה 320"/>
            <p:cNvGrpSpPr/>
            <p:nvPr/>
          </p:nvGrpSpPr>
          <p:grpSpPr>
            <a:xfrm>
              <a:off x="6342765" y="1150175"/>
              <a:ext cx="2496435" cy="473701"/>
              <a:chOff x="6142202" y="3213632"/>
              <a:chExt cx="2665778" cy="505834"/>
            </a:xfrm>
          </p:grpSpPr>
          <p:sp>
            <p:nvSpPr>
              <p:cNvPr id="325" name="צורה חופשית 324"/>
              <p:cNvSpPr/>
              <p:nvPr/>
            </p:nvSpPr>
            <p:spPr>
              <a:xfrm>
                <a:off x="6142202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חץ ימינה 325"/>
              <p:cNvSpPr/>
              <p:nvPr/>
            </p:nvSpPr>
            <p:spPr>
              <a:xfrm>
                <a:off x="6761657" y="344129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חץ ימינה 343"/>
              <p:cNvSpPr/>
              <p:nvPr/>
            </p:nvSpPr>
            <p:spPr>
              <a:xfrm>
                <a:off x="8037105" y="3444102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צורה חופשית 344"/>
              <p:cNvSpPr/>
              <p:nvPr/>
            </p:nvSpPr>
            <p:spPr>
              <a:xfrm>
                <a:off x="8256420" y="330904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6" name="TextBox 345"/>
                  <p:cNvSpPr txBox="1"/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100" i="1" dirty="0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46" name="TextBox 3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932" y="3213632"/>
                    <a:ext cx="478946" cy="293804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19" name="קבוצה 318"/>
              <p:cNvGrpSpPr/>
              <p:nvPr/>
            </p:nvGrpSpPr>
            <p:grpSpPr>
              <a:xfrm>
                <a:off x="6929816" y="3223288"/>
                <a:ext cx="1059719" cy="496178"/>
                <a:chOff x="7093428" y="4116517"/>
                <a:chExt cx="1059719" cy="496178"/>
              </a:xfrm>
            </p:grpSpPr>
            <p:grpSp>
              <p:nvGrpSpPr>
                <p:cNvPr id="353" name="קבוצה 352"/>
                <p:cNvGrpSpPr/>
                <p:nvPr/>
              </p:nvGrpSpPr>
              <p:grpSpPr>
                <a:xfrm>
                  <a:off x="7093428" y="4131276"/>
                  <a:ext cx="33697" cy="465258"/>
                  <a:chOff x="1233144" y="2503500"/>
                  <a:chExt cx="161925" cy="2278634"/>
                </a:xfrm>
              </p:grpSpPr>
              <p:sp>
                <p:nvSpPr>
                  <p:cNvPr id="354" name="Oval 3"/>
                  <p:cNvSpPr/>
                  <p:nvPr/>
                </p:nvSpPr>
                <p:spPr>
                  <a:xfrm>
                    <a:off x="1233144" y="2503500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5" name="Oval 4"/>
                  <p:cNvSpPr/>
                  <p:nvPr/>
                </p:nvSpPr>
                <p:spPr>
                  <a:xfrm>
                    <a:off x="1233144" y="3090494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6" name="Oval 5"/>
                  <p:cNvSpPr/>
                  <p:nvPr/>
                </p:nvSpPr>
                <p:spPr>
                  <a:xfrm>
                    <a:off x="1233144" y="4620209"/>
                    <a:ext cx="161925" cy="161925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7" name="Oval 6"/>
                  <p:cNvSpPr>
                    <a:spLocks noChangeAspect="1"/>
                  </p:cNvSpPr>
                  <p:nvPr/>
                </p:nvSpPr>
                <p:spPr>
                  <a:xfrm>
                    <a:off x="1278106" y="366218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8" name="Oval 7"/>
                  <p:cNvSpPr>
                    <a:spLocks noChangeAspect="1"/>
                  </p:cNvSpPr>
                  <p:nvPr/>
                </p:nvSpPr>
                <p:spPr>
                  <a:xfrm>
                    <a:off x="1278106" y="3855158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359" name="Oval 8"/>
                  <p:cNvSpPr>
                    <a:spLocks noChangeAspect="1"/>
                  </p:cNvSpPr>
                  <p:nvPr/>
                </p:nvSpPr>
                <p:spPr>
                  <a:xfrm>
                    <a:off x="1278994" y="4048133"/>
                    <a:ext cx="72000" cy="72000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0" name="Oval 46"/>
                <p:cNvSpPr>
                  <a:spLocks noChangeAspect="1"/>
                </p:cNvSpPr>
                <p:nvPr/>
              </p:nvSpPr>
              <p:spPr>
                <a:xfrm>
                  <a:off x="8093214" y="4340621"/>
                  <a:ext cx="59933" cy="58805"/>
                </a:xfrm>
                <a:prstGeom prst="ellipse">
                  <a:avLst/>
                </a:prstGeom>
                <a:solidFill>
                  <a:srgbClr val="66D14C"/>
                </a:solidFill>
                <a:ln>
                  <a:noFill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1" name="Straight Arrow Connector 48"/>
                <p:cNvCxnSpPr>
                  <a:endCxn id="360" idx="1"/>
                </p:cNvCxnSpPr>
                <p:nvPr/>
              </p:nvCxnSpPr>
              <p:spPr>
                <a:xfrm>
                  <a:off x="7856686" y="4148141"/>
                  <a:ext cx="245304" cy="20109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Arrow Connector 50"/>
                <p:cNvCxnSpPr>
                  <a:endCxn id="360" idx="2"/>
                </p:cNvCxnSpPr>
                <p:nvPr/>
              </p:nvCxnSpPr>
              <p:spPr>
                <a:xfrm>
                  <a:off x="7851704" y="4367068"/>
                  <a:ext cx="241510" cy="295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Arrow Connector 52"/>
                <p:cNvCxnSpPr>
                  <a:endCxn id="360" idx="3"/>
                </p:cNvCxnSpPr>
                <p:nvPr/>
              </p:nvCxnSpPr>
              <p:spPr>
                <a:xfrm flipV="1">
                  <a:off x="7856092" y="4390813"/>
                  <a:ext cx="245899" cy="18952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Oval 11"/>
                <p:cNvSpPr>
                  <a:spLocks noChangeAspect="1"/>
                </p:cNvSpPr>
                <p:nvPr/>
              </p:nvSpPr>
              <p:spPr>
                <a:xfrm>
                  <a:off x="7380129" y="411840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65" name="Oval 13"/>
                <p:cNvSpPr>
                  <a:spLocks noChangeAspect="1"/>
                </p:cNvSpPr>
                <p:nvPr/>
              </p:nvSpPr>
              <p:spPr>
                <a:xfrm>
                  <a:off x="7379534" y="455060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366" name="Straight Arrow Connector 17"/>
                <p:cNvCxnSpPr>
                  <a:stCxn id="354" idx="6"/>
                  <a:endCxn id="364" idx="1"/>
                </p:cNvCxnSpPr>
                <p:nvPr/>
              </p:nvCxnSpPr>
              <p:spPr>
                <a:xfrm flipV="1">
                  <a:off x="7128991" y="4127017"/>
                  <a:ext cx="259915" cy="20791"/>
                </a:xfrm>
                <a:prstGeom prst="straightConnector1">
                  <a:avLst/>
                </a:prstGeom>
                <a:ln w="6350">
                  <a:headEnd type="none" w="lg" len="lg"/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Arrow Connector 21"/>
                <p:cNvCxnSpPr>
                  <a:stCxn id="355" idx="6"/>
                  <a:endCxn id="364" idx="2"/>
                </p:cNvCxnSpPr>
                <p:nvPr/>
              </p:nvCxnSpPr>
              <p:spPr>
                <a:xfrm flipV="1">
                  <a:off x="7128991" y="4147807"/>
                  <a:ext cx="251138" cy="119854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23"/>
                <p:cNvCxnSpPr>
                  <a:stCxn id="356" idx="6"/>
                  <a:endCxn id="364" idx="3"/>
                </p:cNvCxnSpPr>
                <p:nvPr/>
              </p:nvCxnSpPr>
              <p:spPr>
                <a:xfrm flipV="1">
                  <a:off x="7128991" y="4168598"/>
                  <a:ext cx="259915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25"/>
                <p:cNvCxnSpPr>
                  <a:stCxn id="354" idx="6"/>
                  <a:endCxn id="375" idx="1"/>
                </p:cNvCxnSpPr>
                <p:nvPr/>
              </p:nvCxnSpPr>
              <p:spPr>
                <a:xfrm>
                  <a:off x="7127125" y="4147807"/>
                  <a:ext cx="256799" cy="198136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27"/>
                <p:cNvCxnSpPr>
                  <a:stCxn id="355" idx="6"/>
                  <a:endCxn id="375" idx="2"/>
                </p:cNvCxnSpPr>
                <p:nvPr/>
              </p:nvCxnSpPr>
              <p:spPr>
                <a:xfrm>
                  <a:off x="7127125" y="4267661"/>
                  <a:ext cx="248022" cy="99073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Arrow Connector 29"/>
                <p:cNvCxnSpPr>
                  <a:stCxn id="356" idx="6"/>
                  <a:endCxn id="375" idx="3"/>
                </p:cNvCxnSpPr>
                <p:nvPr/>
              </p:nvCxnSpPr>
              <p:spPr>
                <a:xfrm flipV="1">
                  <a:off x="7127125" y="4387524"/>
                  <a:ext cx="256799" cy="192479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Arrow Connector 31"/>
                <p:cNvCxnSpPr>
                  <a:stCxn id="354" idx="6"/>
                  <a:endCxn id="365" idx="1"/>
                </p:cNvCxnSpPr>
                <p:nvPr/>
              </p:nvCxnSpPr>
              <p:spPr>
                <a:xfrm>
                  <a:off x="7128991" y="4147808"/>
                  <a:ext cx="259321" cy="411405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Arrow Connector 33"/>
                <p:cNvCxnSpPr>
                  <a:stCxn id="355" idx="6"/>
                  <a:endCxn id="365" idx="2"/>
                </p:cNvCxnSpPr>
                <p:nvPr/>
              </p:nvCxnSpPr>
              <p:spPr>
                <a:xfrm>
                  <a:off x="7128991" y="4267662"/>
                  <a:ext cx="250544" cy="312341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Arrow Connector 35"/>
                <p:cNvCxnSpPr>
                  <a:stCxn id="356" idx="6"/>
                  <a:endCxn id="365" idx="3"/>
                </p:cNvCxnSpPr>
                <p:nvPr/>
              </p:nvCxnSpPr>
              <p:spPr>
                <a:xfrm>
                  <a:off x="7128991" y="4580003"/>
                  <a:ext cx="259321" cy="20790"/>
                </a:xfrm>
                <a:prstGeom prst="straightConnector1">
                  <a:avLst/>
                </a:prstGeom>
                <a:ln w="6350">
                  <a:tailEnd type="non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5" name="Oval 12"/>
                <p:cNvSpPr>
                  <a:spLocks noChangeAspect="1"/>
                </p:cNvSpPr>
                <p:nvPr/>
              </p:nvSpPr>
              <p:spPr>
                <a:xfrm>
                  <a:off x="7375147" y="433733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6" name="Oval 11"/>
                <p:cNvSpPr>
                  <a:spLocks noChangeAspect="1"/>
                </p:cNvSpPr>
                <p:nvPr/>
              </p:nvSpPr>
              <p:spPr>
                <a:xfrm>
                  <a:off x="7805586" y="4121695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7" name="Oval 13"/>
                <p:cNvSpPr>
                  <a:spLocks noChangeAspect="1"/>
                </p:cNvSpPr>
                <p:nvPr/>
              </p:nvSpPr>
              <p:spPr>
                <a:xfrm>
                  <a:off x="7804991" y="4553890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8" name="Oval 12"/>
                <p:cNvSpPr>
                  <a:spLocks noChangeAspect="1"/>
                </p:cNvSpPr>
                <p:nvPr/>
              </p:nvSpPr>
              <p:spPr>
                <a:xfrm>
                  <a:off x="7800604" y="4340621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79" name="Oval 11"/>
                <p:cNvSpPr>
                  <a:spLocks noChangeAspect="1"/>
                </p:cNvSpPr>
                <p:nvPr/>
              </p:nvSpPr>
              <p:spPr>
                <a:xfrm>
                  <a:off x="7530463" y="411651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0" name="Oval 13"/>
                <p:cNvSpPr>
                  <a:spLocks noChangeAspect="1"/>
                </p:cNvSpPr>
                <p:nvPr/>
              </p:nvSpPr>
              <p:spPr>
                <a:xfrm>
                  <a:off x="7524771" y="4544587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1" name="Oval 12"/>
                <p:cNvSpPr>
                  <a:spLocks noChangeAspect="1"/>
                </p:cNvSpPr>
                <p:nvPr/>
              </p:nvSpPr>
              <p:spPr>
                <a:xfrm>
                  <a:off x="7528064" y="4328542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2" name="Oval 11"/>
                <p:cNvSpPr>
                  <a:spLocks noChangeAspect="1"/>
                </p:cNvSpPr>
                <p:nvPr/>
              </p:nvSpPr>
              <p:spPr>
                <a:xfrm>
                  <a:off x="7529867" y="4220494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83" name="Oval 11"/>
                <p:cNvSpPr>
                  <a:spLocks noChangeAspect="1"/>
                </p:cNvSpPr>
                <p:nvPr/>
              </p:nvSpPr>
              <p:spPr>
                <a:xfrm>
                  <a:off x="7525806" y="4435213"/>
                  <a:ext cx="59933" cy="5880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cxnSp>
              <p:nvCxnSpPr>
                <p:cNvPr id="1024" name="מחבר ישר 1023"/>
                <p:cNvCxnSpPr>
                  <a:stCxn id="364" idx="6"/>
                  <a:endCxn id="379" idx="2"/>
                </p:cNvCxnSpPr>
                <p:nvPr/>
              </p:nvCxnSpPr>
              <p:spPr>
                <a:xfrm flipV="1">
                  <a:off x="7440062" y="4145920"/>
                  <a:ext cx="90401" cy="188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מחבר ישר 385"/>
                <p:cNvCxnSpPr>
                  <a:stCxn id="375" idx="6"/>
                  <a:endCxn id="379" idx="2"/>
                </p:cNvCxnSpPr>
                <p:nvPr/>
              </p:nvCxnSpPr>
              <p:spPr>
                <a:xfrm flipV="1">
                  <a:off x="7435080" y="4145920"/>
                  <a:ext cx="95383" cy="2208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מחבר ישר 388"/>
                <p:cNvCxnSpPr>
                  <a:stCxn id="365" idx="6"/>
                  <a:endCxn id="381" idx="3"/>
                </p:cNvCxnSpPr>
                <p:nvPr/>
              </p:nvCxnSpPr>
              <p:spPr>
                <a:xfrm flipV="1">
                  <a:off x="7439467" y="4378735"/>
                  <a:ext cx="97374" cy="201268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מחבר ישר 391"/>
                <p:cNvCxnSpPr>
                  <a:stCxn id="375" idx="6"/>
                  <a:endCxn id="382" idx="3"/>
                </p:cNvCxnSpPr>
                <p:nvPr/>
              </p:nvCxnSpPr>
              <p:spPr>
                <a:xfrm flipV="1">
                  <a:off x="7435080" y="4270687"/>
                  <a:ext cx="103564" cy="9604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מחבר ישר 394"/>
                <p:cNvCxnSpPr>
                  <a:stCxn id="375" idx="6"/>
                  <a:endCxn id="383" idx="2"/>
                </p:cNvCxnSpPr>
                <p:nvPr/>
              </p:nvCxnSpPr>
              <p:spPr>
                <a:xfrm>
                  <a:off x="7435080" y="4366734"/>
                  <a:ext cx="90726" cy="97882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מחבר ישר 397"/>
                <p:cNvCxnSpPr>
                  <a:stCxn id="364" idx="5"/>
                  <a:endCxn id="380" idx="1"/>
                </p:cNvCxnSpPr>
                <p:nvPr/>
              </p:nvCxnSpPr>
              <p:spPr>
                <a:xfrm>
                  <a:off x="7431285" y="4168598"/>
                  <a:ext cx="102263" cy="38460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מחבר ישר 400"/>
                <p:cNvCxnSpPr>
                  <a:stCxn id="365" idx="6"/>
                  <a:endCxn id="380" idx="3"/>
                </p:cNvCxnSpPr>
                <p:nvPr/>
              </p:nvCxnSpPr>
              <p:spPr>
                <a:xfrm>
                  <a:off x="7439467" y="4580003"/>
                  <a:ext cx="94081" cy="14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41" name="קבוצה 1040"/>
                <p:cNvGrpSpPr/>
                <p:nvPr/>
              </p:nvGrpSpPr>
              <p:grpSpPr>
                <a:xfrm rot="5400000">
                  <a:off x="7687750" y="4313281"/>
                  <a:ext cx="15168" cy="93506"/>
                  <a:chOff x="7255185" y="4520259"/>
                  <a:chExt cx="15168" cy="93506"/>
                </a:xfrm>
              </p:grpSpPr>
              <p:sp>
                <p:nvSpPr>
                  <p:cNvPr id="405" name="Oval 6"/>
                  <p:cNvSpPr>
                    <a:spLocks noChangeAspect="1"/>
                  </p:cNvSpPr>
                  <p:nvPr/>
                </p:nvSpPr>
                <p:spPr>
                  <a:xfrm>
                    <a:off x="7255185" y="4520259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6" name="Oval 7"/>
                  <p:cNvSpPr>
                    <a:spLocks noChangeAspect="1"/>
                  </p:cNvSpPr>
                  <p:nvPr/>
                </p:nvSpPr>
                <p:spPr>
                  <a:xfrm>
                    <a:off x="7255185" y="4559661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407" name="Oval 8"/>
                  <p:cNvSpPr>
                    <a:spLocks noChangeAspect="1"/>
                  </p:cNvSpPr>
                  <p:nvPr/>
                </p:nvSpPr>
                <p:spPr>
                  <a:xfrm>
                    <a:off x="7255370" y="4599064"/>
                    <a:ext cx="14983" cy="14701"/>
                  </a:xfrm>
                  <a:prstGeom prst="ellipse">
                    <a:avLst/>
                  </a:prstGeom>
                  <a:ln w="6350"/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40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cxnSp>
              <p:nvCxnSpPr>
                <p:cNvPr id="412" name="מחבר ישר 411"/>
                <p:cNvCxnSpPr>
                  <a:stCxn id="376" idx="2"/>
                </p:cNvCxnSpPr>
                <p:nvPr/>
              </p:nvCxnSpPr>
              <p:spPr>
                <a:xfrm flipH="1">
                  <a:off x="7767284" y="4151098"/>
                  <a:ext cx="38302" cy="95777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מחבר ישר 414"/>
                <p:cNvCxnSpPr>
                  <a:endCxn id="376" idx="2"/>
                </p:cNvCxnSpPr>
                <p:nvPr/>
              </p:nvCxnSpPr>
              <p:spPr>
                <a:xfrm>
                  <a:off x="7749448" y="4151097"/>
                  <a:ext cx="56138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מחבר ישר 417"/>
                <p:cNvCxnSpPr>
                  <a:endCxn id="378" idx="1"/>
                </p:cNvCxnSpPr>
                <p:nvPr/>
              </p:nvCxnSpPr>
              <p:spPr>
                <a:xfrm>
                  <a:off x="7786435" y="4318710"/>
                  <a:ext cx="22946" cy="3052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מחבר ישר 420"/>
                <p:cNvCxnSpPr>
                  <a:endCxn id="378" idx="2"/>
                </p:cNvCxnSpPr>
                <p:nvPr/>
              </p:nvCxnSpPr>
              <p:spPr>
                <a:xfrm>
                  <a:off x="7777517" y="4366733"/>
                  <a:ext cx="23087" cy="329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מחבר ישר 423"/>
                <p:cNvCxnSpPr>
                  <a:endCxn id="378" idx="3"/>
                </p:cNvCxnSpPr>
                <p:nvPr/>
              </p:nvCxnSpPr>
              <p:spPr>
                <a:xfrm flipV="1">
                  <a:off x="7786435" y="4390814"/>
                  <a:ext cx="22946" cy="1403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מחבר ישר 426"/>
                <p:cNvCxnSpPr>
                  <a:endCxn id="377" idx="1"/>
                </p:cNvCxnSpPr>
                <p:nvPr/>
              </p:nvCxnSpPr>
              <p:spPr>
                <a:xfrm>
                  <a:off x="7797908" y="4544587"/>
                  <a:ext cx="15860" cy="17915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מחבר ישר 429"/>
                <p:cNvCxnSpPr>
                  <a:endCxn id="377" idx="2"/>
                </p:cNvCxnSpPr>
                <p:nvPr/>
              </p:nvCxnSpPr>
              <p:spPr>
                <a:xfrm>
                  <a:off x="7777517" y="4583292"/>
                  <a:ext cx="27474" cy="1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8" name="קבוצה 387"/>
          <p:cNvGrpSpPr/>
          <p:nvPr/>
        </p:nvGrpSpPr>
        <p:grpSpPr>
          <a:xfrm>
            <a:off x="5762340" y="1564992"/>
            <a:ext cx="2882177" cy="2484636"/>
            <a:chOff x="5938096" y="326930"/>
            <a:chExt cx="2882177" cy="2484636"/>
          </a:xfrm>
          <a:scene3d>
            <a:camera prst="isometricTopUp">
              <a:rot lat="19800000" lon="19200000" rev="2400000"/>
            </a:camera>
            <a:lightRig rig="threePt" dir="t"/>
          </a:scene3d>
        </p:grpSpPr>
        <p:sp>
          <p:nvSpPr>
            <p:cNvPr id="438" name="משושה 437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87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48" y="64693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4" name="חץ מעוקל למטה 473"/>
          <p:cNvSpPr/>
          <p:nvPr/>
        </p:nvSpPr>
        <p:spPr>
          <a:xfrm>
            <a:off x="4117521" y="3910187"/>
            <a:ext cx="965996" cy="382003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6" name="חץ מעוקל למטה 475"/>
          <p:cNvSpPr/>
          <p:nvPr/>
        </p:nvSpPr>
        <p:spPr>
          <a:xfrm>
            <a:off x="6052150" y="3103671"/>
            <a:ext cx="1065558" cy="489028"/>
          </a:xfrm>
          <a:prstGeom prst="curvedDownArrow">
            <a:avLst>
              <a:gd name="adj1" fmla="val 20125"/>
              <a:gd name="adj2" fmla="val 42011"/>
              <a:gd name="adj3" fmla="val 25000"/>
            </a:avLst>
          </a:prstGeom>
          <a:effectLst>
            <a:outerShdw blurRad="63500" dir="13200000" sy="23000" kx="1200000" algn="br" rotWithShape="0">
              <a:prstClr val="black">
                <a:alpha val="6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0" name="Picture 14" descr="Image result for google map location symbol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835" y="2737737"/>
            <a:ext cx="569274" cy="9097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0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78 7.40741E-7 L 0.07274 -0.04005 C 0.06736 -0.04907 0.05937 -0.0537 0.05052 -0.0537 C 0.04062 -0.05394 0.03281 -0.04907 0.02708 -0.04005 L 4.16667E-6 7.40741E-7 " pathEditMode="relative" rAng="10800000" ptsTypes="AAAAA">
                                      <p:cBhvr>
                                        <p:cTn id="23" dur="2000" spd="-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-268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9" dur="indefinite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>
            <a:grpSpLocks noChangeAspect="1"/>
          </p:cNvGrpSpPr>
          <p:nvPr/>
        </p:nvGrpSpPr>
        <p:grpSpPr>
          <a:xfrm>
            <a:off x="1695164" y="688692"/>
            <a:ext cx="5921566" cy="5104800"/>
            <a:chOff x="5938096" y="326930"/>
            <a:chExt cx="2882177" cy="2484636"/>
          </a:xfrm>
        </p:grpSpPr>
        <p:sp>
          <p:nvSpPr>
            <p:cNvPr id="3" name="משושה 2"/>
            <p:cNvSpPr/>
            <p:nvPr/>
          </p:nvSpPr>
          <p:spPr>
            <a:xfrm>
              <a:off x="5938096" y="326930"/>
              <a:ext cx="2882177" cy="2484636"/>
            </a:xfrm>
            <a:prstGeom prst="hexagon">
              <a:avLst/>
            </a:prstGeom>
            <a:noFill/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Matlab</a:t>
              </a:r>
              <a:endPara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Demo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" name="Picture 1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7131" y="669248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459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קבוצה 247"/>
          <p:cNvGrpSpPr/>
          <p:nvPr/>
        </p:nvGrpSpPr>
        <p:grpSpPr>
          <a:xfrm>
            <a:off x="1701081" y="598639"/>
            <a:ext cx="5922417" cy="5105533"/>
            <a:chOff x="1107508" y="855284"/>
            <a:chExt cx="2882177" cy="2484636"/>
          </a:xfrm>
        </p:grpSpPr>
        <p:sp>
          <p:nvSpPr>
            <p:cNvPr id="53" name="משושה 52"/>
            <p:cNvSpPr/>
            <p:nvPr/>
          </p:nvSpPr>
          <p:spPr>
            <a:xfrm>
              <a:off x="1107508" y="855284"/>
              <a:ext cx="2882177" cy="2484636"/>
            </a:xfrm>
            <a:prstGeom prst="hexagon">
              <a:avLst/>
            </a:prstGeom>
            <a:solidFill>
              <a:schemeClr val="bg1"/>
            </a:solidFill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Universal Approximation</a:t>
              </a: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Theorem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47" name="קבוצה 246"/>
            <p:cNvGrpSpPr/>
            <p:nvPr/>
          </p:nvGrpSpPr>
          <p:grpSpPr>
            <a:xfrm>
              <a:off x="1311808" y="1913725"/>
              <a:ext cx="2473575" cy="491000"/>
              <a:chOff x="4067232" y="1291888"/>
              <a:chExt cx="2473575" cy="491000"/>
            </a:xfrm>
          </p:grpSpPr>
          <p:sp>
            <p:nvSpPr>
              <p:cNvPr id="9" name="צורה חופשית 8"/>
              <p:cNvSpPr/>
              <p:nvPr/>
            </p:nvSpPr>
            <p:spPr>
              <a:xfrm>
                <a:off x="4067232" y="1368058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חץ ימינה 9"/>
              <p:cNvSpPr/>
              <p:nvPr/>
            </p:nvSpPr>
            <p:spPr>
              <a:xfrm>
                <a:off x="4686687" y="1500306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5" name="קבוצה 14"/>
              <p:cNvGrpSpPr/>
              <p:nvPr/>
            </p:nvGrpSpPr>
            <p:grpSpPr>
              <a:xfrm>
                <a:off x="4992739" y="1304759"/>
                <a:ext cx="33697" cy="465258"/>
                <a:chOff x="1233144" y="2503500"/>
                <a:chExt cx="161925" cy="2278634"/>
              </a:xfrm>
            </p:grpSpPr>
            <p:sp>
              <p:nvSpPr>
                <p:cNvPr id="16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7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8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9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0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21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28" name="Straight Arrow Connector 48"/>
              <p:cNvCxnSpPr>
                <a:stCxn id="33" idx="6"/>
                <a:endCxn id="27" idx="1"/>
              </p:cNvCxnSpPr>
              <p:nvPr/>
            </p:nvCxnSpPr>
            <p:spPr>
              <a:xfrm>
                <a:off x="5339373" y="1321290"/>
                <a:ext cx="245304" cy="20109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50"/>
              <p:cNvCxnSpPr>
                <a:stCxn id="44" idx="6"/>
                <a:endCxn id="27" idx="2"/>
              </p:cNvCxnSpPr>
              <p:nvPr/>
            </p:nvCxnSpPr>
            <p:spPr>
              <a:xfrm>
                <a:off x="5338779" y="1441144"/>
                <a:ext cx="237122" cy="102028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52"/>
              <p:cNvCxnSpPr>
                <a:stCxn id="34" idx="6"/>
                <a:endCxn id="27" idx="3"/>
              </p:cNvCxnSpPr>
              <p:nvPr/>
            </p:nvCxnSpPr>
            <p:spPr>
              <a:xfrm flipV="1">
                <a:off x="5338779" y="1563962"/>
                <a:ext cx="245899" cy="18952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11"/>
              <p:cNvSpPr>
                <a:spLocks noChangeAspect="1"/>
              </p:cNvSpPr>
              <p:nvPr/>
            </p:nvSpPr>
            <p:spPr>
              <a:xfrm>
                <a:off x="5279440" y="1291888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sp>
            <p:nvSpPr>
              <p:cNvPr id="34" name="Oval 13"/>
              <p:cNvSpPr>
                <a:spLocks noChangeAspect="1"/>
              </p:cNvSpPr>
              <p:nvPr/>
            </p:nvSpPr>
            <p:spPr>
              <a:xfrm>
                <a:off x="5278845" y="1724083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cxnSp>
            <p:nvCxnSpPr>
              <p:cNvPr id="35" name="Straight Arrow Connector 17"/>
              <p:cNvCxnSpPr>
                <a:stCxn id="16" idx="6"/>
                <a:endCxn id="33" idx="1"/>
              </p:cNvCxnSpPr>
              <p:nvPr/>
            </p:nvCxnSpPr>
            <p:spPr>
              <a:xfrm flipV="1">
                <a:off x="5028302" y="1300500"/>
                <a:ext cx="259915" cy="20791"/>
              </a:xfrm>
              <a:prstGeom prst="straightConnector1">
                <a:avLst/>
              </a:prstGeom>
              <a:ln w="6350">
                <a:headEnd type="none" w="lg" len="lg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21"/>
              <p:cNvCxnSpPr>
                <a:stCxn id="17" idx="6"/>
                <a:endCxn id="33" idx="2"/>
              </p:cNvCxnSpPr>
              <p:nvPr/>
            </p:nvCxnSpPr>
            <p:spPr>
              <a:xfrm flipV="1">
                <a:off x="5028302" y="1321290"/>
                <a:ext cx="251138" cy="119854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23"/>
              <p:cNvCxnSpPr>
                <a:stCxn id="18" idx="6"/>
                <a:endCxn id="33" idx="3"/>
              </p:cNvCxnSpPr>
              <p:nvPr/>
            </p:nvCxnSpPr>
            <p:spPr>
              <a:xfrm flipV="1">
                <a:off x="5028302" y="1342081"/>
                <a:ext cx="259915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25"/>
              <p:cNvCxnSpPr>
                <a:stCxn id="16" idx="6"/>
                <a:endCxn id="44" idx="1"/>
              </p:cNvCxnSpPr>
              <p:nvPr/>
            </p:nvCxnSpPr>
            <p:spPr>
              <a:xfrm>
                <a:off x="5028302" y="1321291"/>
                <a:ext cx="259321" cy="99063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27"/>
              <p:cNvCxnSpPr>
                <a:stCxn id="17" idx="6"/>
                <a:endCxn id="44" idx="2"/>
              </p:cNvCxnSpPr>
              <p:nvPr/>
            </p:nvCxnSpPr>
            <p:spPr>
              <a:xfrm flipV="1">
                <a:off x="5028302" y="1441145"/>
                <a:ext cx="250544" cy="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29"/>
              <p:cNvCxnSpPr>
                <a:stCxn id="18" idx="6"/>
                <a:endCxn id="44" idx="3"/>
              </p:cNvCxnSpPr>
              <p:nvPr/>
            </p:nvCxnSpPr>
            <p:spPr>
              <a:xfrm flipV="1">
                <a:off x="5028302" y="1461935"/>
                <a:ext cx="259321" cy="29155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31"/>
              <p:cNvCxnSpPr>
                <a:stCxn id="16" idx="6"/>
                <a:endCxn id="34" idx="1"/>
              </p:cNvCxnSpPr>
              <p:nvPr/>
            </p:nvCxnSpPr>
            <p:spPr>
              <a:xfrm>
                <a:off x="5028302" y="1321291"/>
                <a:ext cx="259321" cy="411405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33"/>
              <p:cNvCxnSpPr>
                <a:stCxn id="17" idx="6"/>
                <a:endCxn id="34" idx="2"/>
              </p:cNvCxnSpPr>
              <p:nvPr/>
            </p:nvCxnSpPr>
            <p:spPr>
              <a:xfrm>
                <a:off x="5028302" y="1441145"/>
                <a:ext cx="250544" cy="312341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35"/>
              <p:cNvCxnSpPr>
                <a:stCxn id="18" idx="6"/>
                <a:endCxn id="34" idx="3"/>
              </p:cNvCxnSpPr>
              <p:nvPr/>
            </p:nvCxnSpPr>
            <p:spPr>
              <a:xfrm>
                <a:off x="5028302" y="1753486"/>
                <a:ext cx="259321" cy="20790"/>
              </a:xfrm>
              <a:prstGeom prst="straightConnector1">
                <a:avLst/>
              </a:prstGeom>
              <a:ln w="6350"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Oval 12"/>
              <p:cNvSpPr>
                <a:spLocks noChangeAspect="1"/>
              </p:cNvSpPr>
              <p:nvPr/>
            </p:nvSpPr>
            <p:spPr>
              <a:xfrm>
                <a:off x="5278845" y="1411742"/>
                <a:ext cx="59933" cy="58805"/>
              </a:xfrm>
              <a:prstGeom prst="ellipse">
                <a:avLst/>
              </a:prstGeom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  <p:grpSp>
            <p:nvGrpSpPr>
              <p:cNvPr id="46" name="Group 74"/>
              <p:cNvGrpSpPr/>
              <p:nvPr/>
            </p:nvGrpSpPr>
            <p:grpSpPr>
              <a:xfrm>
                <a:off x="5302616" y="1540529"/>
                <a:ext cx="15168" cy="93099"/>
                <a:chOff x="2719810" y="3613527"/>
                <a:chExt cx="72888" cy="455958"/>
              </a:xfrm>
            </p:grpSpPr>
            <p:sp>
              <p:nvSpPr>
                <p:cNvPr id="47" name="Oval 71"/>
                <p:cNvSpPr/>
                <p:nvPr/>
              </p:nvSpPr>
              <p:spPr>
                <a:xfrm>
                  <a:off x="2719810" y="3613527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8" name="Oval 72"/>
                <p:cNvSpPr/>
                <p:nvPr/>
              </p:nvSpPr>
              <p:spPr>
                <a:xfrm>
                  <a:off x="2719810" y="3804510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49" name="Oval 73"/>
                <p:cNvSpPr/>
                <p:nvPr/>
              </p:nvSpPr>
              <p:spPr>
                <a:xfrm>
                  <a:off x="2720698" y="3997485"/>
                  <a:ext cx="72000" cy="72000"/>
                </a:xfrm>
                <a:prstGeom prst="ellipse">
                  <a:avLst/>
                </a:prstGeom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sp>
            <p:nvSpPr>
              <p:cNvPr id="51" name="חץ ימינה 50"/>
              <p:cNvSpPr/>
              <p:nvPr/>
            </p:nvSpPr>
            <p:spPr>
              <a:xfrm>
                <a:off x="5766892" y="1494933"/>
                <a:ext cx="168159" cy="4245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52" name="צורה חופשית 51"/>
              <p:cNvSpPr/>
              <p:nvPr/>
            </p:nvSpPr>
            <p:spPr>
              <a:xfrm>
                <a:off x="5989247" y="1354044"/>
                <a:ext cx="551560" cy="387476"/>
              </a:xfrm>
              <a:custGeom>
                <a:avLst/>
                <a:gdLst>
                  <a:gd name="connsiteX0" fmla="*/ 0 w 1041400"/>
                  <a:gd name="connsiteY0" fmla="*/ 425336 h 731592"/>
                  <a:gd name="connsiteX1" fmla="*/ 228600 w 1041400"/>
                  <a:gd name="connsiteY1" fmla="*/ 6236 h 731592"/>
                  <a:gd name="connsiteX2" fmla="*/ 508000 w 1041400"/>
                  <a:gd name="connsiteY2" fmla="*/ 711086 h 731592"/>
                  <a:gd name="connsiteX3" fmla="*/ 673100 w 1041400"/>
                  <a:gd name="connsiteY3" fmla="*/ 545986 h 731592"/>
                  <a:gd name="connsiteX4" fmla="*/ 863600 w 1041400"/>
                  <a:gd name="connsiteY4" fmla="*/ 584086 h 731592"/>
                  <a:gd name="connsiteX5" fmla="*/ 1041400 w 1041400"/>
                  <a:gd name="connsiteY5" fmla="*/ 69736 h 731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1400" h="731592">
                    <a:moveTo>
                      <a:pt x="0" y="425336"/>
                    </a:moveTo>
                    <a:cubicBezTo>
                      <a:pt x="71966" y="191973"/>
                      <a:pt x="143933" y="-41389"/>
                      <a:pt x="228600" y="6236"/>
                    </a:cubicBezTo>
                    <a:cubicBezTo>
                      <a:pt x="313267" y="53861"/>
                      <a:pt x="433917" y="621128"/>
                      <a:pt x="508000" y="711086"/>
                    </a:cubicBezTo>
                    <a:cubicBezTo>
                      <a:pt x="582083" y="801044"/>
                      <a:pt x="613833" y="567153"/>
                      <a:pt x="673100" y="545986"/>
                    </a:cubicBezTo>
                    <a:cubicBezTo>
                      <a:pt x="732367" y="524819"/>
                      <a:pt x="802217" y="663461"/>
                      <a:pt x="863600" y="584086"/>
                    </a:cubicBezTo>
                    <a:cubicBezTo>
                      <a:pt x="924983" y="504711"/>
                      <a:pt x="1002242" y="164986"/>
                      <a:pt x="1041400" y="69736"/>
                    </a:cubicBezTo>
                  </a:path>
                </a:pathLst>
              </a:custGeom>
              <a:noFill/>
              <a:ln w="571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Oval 46"/>
              <p:cNvSpPr>
                <a:spLocks noChangeAspect="1"/>
              </p:cNvSpPr>
              <p:nvPr/>
            </p:nvSpPr>
            <p:spPr>
              <a:xfrm>
                <a:off x="5575901" y="1513770"/>
                <a:ext cx="59933" cy="58805"/>
              </a:xfrm>
              <a:prstGeom prst="ellipse">
                <a:avLst/>
              </a:prstGeom>
              <a:solidFill>
                <a:srgbClr val="66D14C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6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fitnet</a:t>
            </a:r>
            <a:r>
              <a:rPr lang="en-US" sz="4000" dirty="0" smtClean="0"/>
              <a:t> Vs. parametric curve fitting</a:t>
            </a:r>
            <a:endParaRPr lang="en-US" sz="4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u="sng" dirty="0" smtClean="0"/>
              <a:t>Curve Fitting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smtClean="0">
                <a:solidFill>
                  <a:srgbClr val="169C5F"/>
                </a:solidFill>
              </a:rPr>
              <a:t>Advantages: </a:t>
            </a:r>
            <a:r>
              <a:rPr lang="en-US" sz="2200" dirty="0"/>
              <a:t>i</a:t>
            </a:r>
            <a:r>
              <a:rPr lang="en-US" sz="2200" dirty="0" smtClean="0"/>
              <a:t>f the model of the function is known, can just estimate the parameters.</a:t>
            </a:r>
            <a:endParaRPr lang="en-US" sz="2200" dirty="0" smtClean="0">
              <a:solidFill>
                <a:srgbClr val="169C5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Disadvantages: </a:t>
            </a:r>
            <a:r>
              <a:rPr lang="en-US" sz="2200" dirty="0" smtClean="0"/>
              <a:t>need to have a model to begin with fitting the function.</a:t>
            </a:r>
          </a:p>
          <a:p>
            <a:pPr marL="0" indent="0">
              <a:buNone/>
            </a:pPr>
            <a:r>
              <a:rPr lang="en-US" sz="2200" b="1" dirty="0" smtClean="0"/>
              <a:t> </a:t>
            </a:r>
            <a:r>
              <a:rPr lang="en-US" sz="2200" b="1" u="sng" dirty="0" err="1" smtClean="0"/>
              <a:t>fitnet</a:t>
            </a:r>
            <a:endParaRPr lang="en-US" sz="2200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169C5F"/>
                </a:solidFill>
              </a:rPr>
              <a:t>Advantages: </a:t>
            </a:r>
            <a:r>
              <a:rPr lang="en-US" sz="2200" dirty="0" smtClean="0"/>
              <a:t>does not need a model of the function in order to approximate well.</a:t>
            </a:r>
            <a:endParaRPr lang="en-US" sz="2200" dirty="0" smtClean="0">
              <a:solidFill>
                <a:srgbClr val="169C5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C00000"/>
                </a:solidFill>
              </a:rPr>
              <a:t>Disadvantages: </a:t>
            </a:r>
            <a:r>
              <a:rPr lang="en-US" sz="2200" dirty="0" smtClean="0"/>
              <a:t>sometimes, we want to learn from the parameters of the model, however the NN is a black box.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00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91" y="1872162"/>
            <a:ext cx="5333333" cy="4000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97" y="2724990"/>
            <a:ext cx="2143125" cy="2143125"/>
          </a:xfrm>
          <a:prstGeom prst="rect">
            <a:avLst/>
          </a:prstGeom>
        </p:spPr>
      </p:pic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George </a:t>
            </a:r>
            <a:r>
              <a:rPr lang="en-US" sz="1400" dirty="0" err="1"/>
              <a:t>Cybenko</a:t>
            </a:r>
            <a:r>
              <a:rPr lang="en-US" sz="1400" dirty="0"/>
              <a:t>, 1989, Approximation by </a:t>
            </a:r>
            <a:r>
              <a:rPr lang="en-US" sz="1400" dirty="0" err="1"/>
              <a:t>superpositions</a:t>
            </a:r>
            <a:r>
              <a:rPr lang="en-US" sz="1400" dirty="0"/>
              <a:t> of a sigmoidal </a:t>
            </a:r>
            <a:r>
              <a:rPr lang="en-US" sz="1400" dirty="0" smtClean="0"/>
              <a:t>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Rudin</a:t>
            </a:r>
            <a:r>
              <a:rPr lang="en-US" sz="1400" dirty="0"/>
              <a:t>, Walter (1991). </a:t>
            </a:r>
            <a:r>
              <a:rPr lang="en-US" sz="1400" i="1" dirty="0"/>
              <a:t>Functional analysis</a:t>
            </a:r>
            <a:r>
              <a:rPr lang="en-US" sz="1400" dirty="0"/>
              <a:t>. McGraw-Hill </a:t>
            </a:r>
            <a:r>
              <a:rPr lang="en-US" sz="1400" dirty="0" smtClean="0"/>
              <a:t>Science/Engineering/Math (Hahn </a:t>
            </a:r>
            <a:r>
              <a:rPr lang="en-US" sz="1400" dirty="0" err="1" smtClean="0"/>
              <a:t>Banach</a:t>
            </a:r>
            <a:r>
              <a:rPr lang="en-US" sz="1400" dirty="0" smtClean="0"/>
              <a:t> Theorem)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err="1" smtClean="0"/>
              <a:t>Riesz</a:t>
            </a:r>
            <a:r>
              <a:rPr lang="en-US" sz="1400" dirty="0" smtClean="0"/>
              <a:t> </a:t>
            </a:r>
            <a:r>
              <a:rPr lang="en-US" sz="1400" dirty="0"/>
              <a:t>Representation </a:t>
            </a:r>
            <a:r>
              <a:rPr lang="en-US" sz="1400" dirty="0" smtClean="0"/>
              <a:t>Theorem - </a:t>
            </a:r>
            <a:r>
              <a:rPr lang="en-US" sz="1400" dirty="0" smtClean="0">
                <a:hlinkClick r:id="rId2"/>
              </a:rPr>
              <a:t>Wolfram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Holden </a:t>
            </a:r>
            <a:r>
              <a:rPr lang="en-US" sz="1400" dirty="0"/>
              <a:t>Lee, </a:t>
            </a:r>
            <a:r>
              <a:rPr lang="en-US" sz="1400" dirty="0" err="1"/>
              <a:t>Rong</a:t>
            </a:r>
            <a:r>
              <a:rPr lang="en-US" sz="1400" dirty="0"/>
              <a:t> Ge, Andrej </a:t>
            </a:r>
            <a:r>
              <a:rPr lang="en-US" sz="1400" dirty="0" err="1"/>
              <a:t>Risteski</a:t>
            </a:r>
            <a:r>
              <a:rPr lang="en-US" sz="1400" dirty="0"/>
              <a:t>, </a:t>
            </a:r>
            <a:r>
              <a:rPr lang="en-US" sz="1400" dirty="0" err="1"/>
              <a:t>Tengyu</a:t>
            </a:r>
            <a:r>
              <a:rPr lang="en-US" sz="1400" dirty="0"/>
              <a:t> Ma, Sanjeev Arora, On the ability of neural nets to express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48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2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any </a:t>
                </a:r>
                <a:r>
                  <a:rPr lang="en-US" i="1" dirty="0"/>
                  <a:t>continuous </a:t>
                </a:r>
                <a:r>
                  <a:rPr lang="en-US" b="1" i="1" dirty="0" smtClean="0"/>
                  <a:t>sigmoidal</a:t>
                </a:r>
                <a:r>
                  <a:rPr lang="en-US" i="1" dirty="0" smtClean="0"/>
                  <a:t> </a:t>
                </a:r>
                <a:r>
                  <a:rPr lang="en-US" dirty="0"/>
                  <a:t>function. Then finite sums of the </a:t>
                </a:r>
                <a:r>
                  <a:rPr lang="en-US" dirty="0" smtClean="0"/>
                  <a:t>form: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 smtClean="0"/>
                  <a:t>are </a:t>
                </a:r>
                <a:r>
                  <a:rPr lang="en-US" dirty="0"/>
                  <a:t>dense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In </a:t>
                </a:r>
                <a:r>
                  <a:rPr lang="en-US" dirty="0"/>
                  <a:t>other words, given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there is a sum,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</a:t>
                </a:r>
                <a:r>
                  <a:rPr lang="en-US" dirty="0"/>
                  <a:t>of the above form, for </a:t>
                </a:r>
                <a:r>
                  <a:rPr lang="en-US" dirty="0" smtClean="0"/>
                  <a:t>which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9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Proof </a:t>
            </a:r>
            <a:r>
              <a:rPr lang="en-US" sz="4000" dirty="0"/>
              <a:t>of Theorem 1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מעוגל 3"/>
              <p:cNvSpPr/>
              <p:nvPr/>
            </p:nvSpPr>
            <p:spPr>
              <a:xfrm>
                <a:off x="634544" y="1874520"/>
                <a:ext cx="8076079" cy="4352544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Hahn-</a:t>
                </a:r>
                <a:r>
                  <a:rPr lang="en-US" sz="2400" b="1" dirty="0" err="1" smtClean="0"/>
                  <a:t>Banach</a:t>
                </a:r>
                <a:r>
                  <a:rPr lang="en-US" sz="2400" b="1" dirty="0" smtClean="0"/>
                  <a:t> Theorem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Suppose</a:t>
                </a:r>
              </a:p>
              <a:p>
                <a:pPr marL="457200" indent="-457200">
                  <a:lnSpc>
                    <a:spcPct val="12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 smtClean="0"/>
                  <a:t> is a subspace of a real linear space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457200" indent="-457200">
                  <a:lnSpc>
                    <a:spcPct val="120000"/>
                  </a:lnSpc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is sublinear, i.e. 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	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is linear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endParaRPr lang="en-US" sz="2000" dirty="0"/>
              </a:p>
              <a:p>
                <a:r>
                  <a:rPr lang="en-US" sz="2000" dirty="0" smtClean="0"/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000" dirty="0" smtClean="0"/>
                  <a:t> a linear functional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b="0" dirty="0" smtClean="0"/>
              </a:p>
            </p:txBody>
          </p:sp>
        </mc:Choice>
        <mc:Fallback xmlns="">
          <p:sp>
            <p:nvSpPr>
              <p:cNvPr id="5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44" y="1874520"/>
                <a:ext cx="8076079" cy="43525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Theorem 3 </a:t>
            </a:r>
            <a:r>
              <a:rPr lang="en-US" sz="1800" dirty="0"/>
              <a:t>[</a:t>
            </a:r>
            <a:r>
              <a:rPr lang="en-US" sz="1800" dirty="0" err="1"/>
              <a:t>Cybenko</a:t>
            </a:r>
            <a:r>
              <a:rPr lang="en-US" sz="1800" dirty="0"/>
              <a:t> 89’]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 smtClean="0"/>
                  <a:t>a </a:t>
                </a:r>
                <a:r>
                  <a:rPr lang="en-US" dirty="0"/>
                  <a:t>continuous </a:t>
                </a:r>
                <a:r>
                  <a:rPr lang="en-US" dirty="0" smtClean="0"/>
                  <a:t>sigmoidal </a:t>
                </a:r>
                <a:r>
                  <a:rPr lang="en-US" dirty="0"/>
                  <a:t>function.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be any decision function of finite measurable partition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there is a </a:t>
                </a:r>
                <a:r>
                  <a:rPr lang="en-US" dirty="0"/>
                  <a:t>finite </a:t>
                </a:r>
                <a:r>
                  <a:rPr lang="en-US" dirty="0" smtClean="0"/>
                  <a:t>sum </a:t>
                </a:r>
                <a:r>
                  <a:rPr lang="en-US" dirty="0"/>
                  <a:t>of the </a:t>
                </a:r>
                <a:r>
                  <a:rPr lang="en-US" dirty="0" smtClean="0"/>
                  <a:t>form:</a:t>
                </a:r>
              </a:p>
              <a:p>
                <a:pPr algn="ctr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 smtClean="0"/>
                  <a:t>and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with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 idea: use </a:t>
                </a:r>
                <a:r>
                  <a:rPr lang="en-US" dirty="0" err="1" smtClean="0"/>
                  <a:t>Lusin’s</a:t>
                </a:r>
                <a:r>
                  <a:rPr lang="en-US" dirty="0" smtClean="0"/>
                  <a:t> theorem and theorem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r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Multilayer Barron Theorem </a:t>
            </a:r>
            <a:r>
              <a:rPr lang="en-US" sz="2400" dirty="0"/>
              <a:t>[2017</a:t>
            </a:r>
            <a:r>
              <a:rPr lang="en-US" sz="2400" dirty="0" smtClean="0"/>
              <a:t>]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22961" y="2024452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Why is this important?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61" y="2393784"/>
                <a:ext cx="75438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because there are functions that are combination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-Barron</a:t>
                </a:r>
                <a:r>
                  <a:rPr lang="en-US" sz="2000" dirty="0" smtClean="0"/>
                  <a:t> functions, but they are not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Barron themselves:</a:t>
                </a:r>
              </a:p>
              <a:p>
                <a:pPr lvl="1"/>
                <a:r>
                  <a:rPr lang="en-US" sz="2000" dirty="0" smtClean="0"/>
                  <a:t>In the article they so an example for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that is a composition of two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-Barron functions, But is not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-Barron for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2393784"/>
                <a:ext cx="7543800" cy="1631216"/>
              </a:xfrm>
              <a:prstGeom prst="rect">
                <a:avLst/>
              </a:prstGeom>
              <a:blipFill>
                <a:blip r:embed="rId2"/>
                <a:stretch>
                  <a:fillRect l="-808" t="-2247" r="-13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2960" y="4547784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network with multiple hidden layers of poly(n) width can approximate functions that need exponential number of nodes with 1 hidden layer. </a:t>
            </a:r>
          </a:p>
        </p:txBody>
      </p:sp>
    </p:spTree>
    <p:extLst>
      <p:ext uri="{BB962C8B-B14F-4D97-AF65-F5344CB8AC3E}">
        <p14:creationId xmlns:p14="http://schemas.microsoft.com/office/powerpoint/2010/main" val="19645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Universal Approximation Theorem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4382291"/>
                <a:ext cx="7886700" cy="18110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A feedforward single hidden layer network with finite width can approximate continuous functions on compact subsets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under mild assumptions on the activation function.</a:t>
                </a:r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4382291"/>
                <a:ext cx="7886700" cy="1811082"/>
              </a:xfrm>
              <a:blipFill rotWithShape="0">
                <a:blip r:embed="rId2"/>
                <a:stretch>
                  <a:fillRect l="-2318" t="-4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קבוצה 79"/>
          <p:cNvGrpSpPr/>
          <p:nvPr/>
        </p:nvGrpSpPr>
        <p:grpSpPr>
          <a:xfrm>
            <a:off x="2576791" y="2288697"/>
            <a:ext cx="4583547" cy="1479176"/>
            <a:chOff x="1043826" y="3606326"/>
            <a:chExt cx="4583547" cy="1479176"/>
          </a:xfrm>
        </p:grpSpPr>
        <p:grpSp>
          <p:nvGrpSpPr>
            <p:cNvPr id="39" name="קבוצה 38"/>
            <p:cNvGrpSpPr/>
            <p:nvPr/>
          </p:nvGrpSpPr>
          <p:grpSpPr>
            <a:xfrm>
              <a:off x="2189761" y="3856449"/>
              <a:ext cx="1234757" cy="966563"/>
              <a:chOff x="3283455" y="2386674"/>
              <a:chExt cx="3090291" cy="2404709"/>
            </a:xfrm>
          </p:grpSpPr>
          <p:grpSp>
            <p:nvGrpSpPr>
              <p:cNvPr id="4" name="קבוצה 3"/>
              <p:cNvGrpSpPr/>
              <p:nvPr/>
            </p:nvGrpSpPr>
            <p:grpSpPr>
              <a:xfrm>
                <a:off x="3283455" y="2449712"/>
                <a:ext cx="161925" cy="2278634"/>
                <a:chOff x="1233144" y="2503500"/>
                <a:chExt cx="161925" cy="2278634"/>
              </a:xfrm>
            </p:grpSpPr>
            <p:sp>
              <p:nvSpPr>
                <p:cNvPr id="5" name="Oval 3"/>
                <p:cNvSpPr/>
                <p:nvPr/>
              </p:nvSpPr>
              <p:spPr>
                <a:xfrm>
                  <a:off x="1233144" y="2503500"/>
                  <a:ext cx="161925" cy="161925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" name="Oval 4"/>
                <p:cNvSpPr/>
                <p:nvPr/>
              </p:nvSpPr>
              <p:spPr>
                <a:xfrm>
                  <a:off x="1233144" y="3090494"/>
                  <a:ext cx="161925" cy="161925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" name="Oval 5"/>
                <p:cNvSpPr/>
                <p:nvPr/>
              </p:nvSpPr>
              <p:spPr>
                <a:xfrm>
                  <a:off x="1233144" y="4620209"/>
                  <a:ext cx="161925" cy="161925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" name="Oval 6"/>
                <p:cNvSpPr>
                  <a:spLocks noChangeAspect="1"/>
                </p:cNvSpPr>
                <p:nvPr/>
              </p:nvSpPr>
              <p:spPr>
                <a:xfrm>
                  <a:off x="1278106" y="366218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Oval 7"/>
                <p:cNvSpPr>
                  <a:spLocks noChangeAspect="1"/>
                </p:cNvSpPr>
                <p:nvPr/>
              </p:nvSpPr>
              <p:spPr>
                <a:xfrm>
                  <a:off x="1278106" y="3855158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" name="Oval 8"/>
                <p:cNvSpPr>
                  <a:spLocks noChangeAspect="1"/>
                </p:cNvSpPr>
                <p:nvPr/>
              </p:nvSpPr>
              <p:spPr>
                <a:xfrm>
                  <a:off x="1278994" y="4048133"/>
                  <a:ext cx="72000" cy="72000"/>
                </a:xfrm>
                <a:prstGeom prst="ellipse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קבוצה 14"/>
              <p:cNvGrpSpPr/>
              <p:nvPr/>
            </p:nvGrpSpPr>
            <p:grpSpPr>
              <a:xfrm>
                <a:off x="4946293" y="2530674"/>
                <a:ext cx="1427453" cy="2116709"/>
                <a:chOff x="2895982" y="2584462"/>
                <a:chExt cx="1427453" cy="2116709"/>
              </a:xfrm>
            </p:grpSpPr>
            <p:sp>
              <p:nvSpPr>
                <p:cNvPr id="16" name="Oval 46"/>
                <p:cNvSpPr>
                  <a:spLocks noChangeAspect="1"/>
                </p:cNvSpPr>
                <p:nvPr/>
              </p:nvSpPr>
              <p:spPr>
                <a:xfrm>
                  <a:off x="4035435" y="3527144"/>
                  <a:ext cx="288000" cy="288000"/>
                </a:xfrm>
                <a:prstGeom prst="ellipse">
                  <a:avLst/>
                </a:prstGeom>
                <a:solidFill>
                  <a:srgbClr val="66D14C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17" name="Straight Arrow Connector 48"/>
                <p:cNvCxnSpPr>
                  <a:stCxn id="22" idx="6"/>
                  <a:endCxn id="16" idx="1"/>
                </p:cNvCxnSpPr>
                <p:nvPr/>
              </p:nvCxnSpPr>
              <p:spPr>
                <a:xfrm>
                  <a:off x="2898839" y="2584462"/>
                  <a:ext cx="1178773" cy="984859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50"/>
                <p:cNvCxnSpPr>
                  <a:stCxn id="33" idx="6"/>
                  <a:endCxn id="16" idx="2"/>
                </p:cNvCxnSpPr>
                <p:nvPr/>
              </p:nvCxnSpPr>
              <p:spPr>
                <a:xfrm>
                  <a:off x="2895982" y="3171456"/>
                  <a:ext cx="1139453" cy="499688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52"/>
                <p:cNvCxnSpPr>
                  <a:stCxn id="23" idx="6"/>
                  <a:endCxn id="16" idx="3"/>
                </p:cNvCxnSpPr>
                <p:nvPr/>
              </p:nvCxnSpPr>
              <p:spPr>
                <a:xfrm flipV="1">
                  <a:off x="2895982" y="3772967"/>
                  <a:ext cx="1181630" cy="928204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קבוצה 20"/>
              <p:cNvGrpSpPr/>
              <p:nvPr/>
            </p:nvGrpSpPr>
            <p:grpSpPr>
              <a:xfrm>
                <a:off x="3454345" y="2386674"/>
                <a:ext cx="1494805" cy="2404709"/>
                <a:chOff x="1404034" y="2440462"/>
                <a:chExt cx="1494805" cy="2404709"/>
              </a:xfrm>
            </p:grpSpPr>
            <p:sp>
              <p:nvSpPr>
                <p:cNvPr id="22" name="Oval 11"/>
                <p:cNvSpPr>
                  <a:spLocks noChangeAspect="1"/>
                </p:cNvSpPr>
                <p:nvPr/>
              </p:nvSpPr>
              <p:spPr>
                <a:xfrm>
                  <a:off x="2610839" y="2440462"/>
                  <a:ext cx="288000" cy="288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13"/>
                <p:cNvSpPr>
                  <a:spLocks noChangeAspect="1"/>
                </p:cNvSpPr>
                <p:nvPr/>
              </p:nvSpPr>
              <p:spPr>
                <a:xfrm>
                  <a:off x="2607982" y="4557171"/>
                  <a:ext cx="288000" cy="288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4" name="Straight Arrow Connector 17"/>
                <p:cNvCxnSpPr>
                  <a:stCxn id="5" idx="6"/>
                  <a:endCxn id="22" idx="1"/>
                </p:cNvCxnSpPr>
                <p:nvPr/>
              </p:nvCxnSpPr>
              <p:spPr>
                <a:xfrm flipV="1">
                  <a:off x="1404034" y="2482639"/>
                  <a:ext cx="1248982" cy="101824"/>
                </a:xfrm>
                <a:prstGeom prst="straightConnector1">
                  <a:avLst/>
                </a:prstGeom>
                <a:ln>
                  <a:headEnd type="none" w="lg" len="lg"/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1"/>
                <p:cNvCxnSpPr>
                  <a:stCxn id="6" idx="6"/>
                  <a:endCxn id="22" idx="2"/>
                </p:cNvCxnSpPr>
                <p:nvPr/>
              </p:nvCxnSpPr>
              <p:spPr>
                <a:xfrm flipV="1">
                  <a:off x="1404034" y="2584462"/>
                  <a:ext cx="1206805" cy="586995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3"/>
                <p:cNvCxnSpPr>
                  <a:stCxn id="7" idx="6"/>
                  <a:endCxn id="22" idx="3"/>
                </p:cNvCxnSpPr>
                <p:nvPr/>
              </p:nvCxnSpPr>
              <p:spPr>
                <a:xfrm flipV="1">
                  <a:off x="1404034" y="2686285"/>
                  <a:ext cx="1248982" cy="2014887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5"/>
                <p:cNvCxnSpPr>
                  <a:stCxn id="5" idx="6"/>
                  <a:endCxn id="33" idx="1"/>
                </p:cNvCxnSpPr>
                <p:nvPr/>
              </p:nvCxnSpPr>
              <p:spPr>
                <a:xfrm>
                  <a:off x="1404034" y="2584463"/>
                  <a:ext cx="1246125" cy="485170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6" idx="6"/>
                  <a:endCxn id="33" idx="2"/>
                </p:cNvCxnSpPr>
                <p:nvPr/>
              </p:nvCxnSpPr>
              <p:spPr>
                <a:xfrm flipV="1">
                  <a:off x="1404034" y="3171456"/>
                  <a:ext cx="1203948" cy="1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9"/>
                <p:cNvCxnSpPr>
                  <a:stCxn id="7" idx="6"/>
                  <a:endCxn id="33" idx="3"/>
                </p:cNvCxnSpPr>
                <p:nvPr/>
              </p:nvCxnSpPr>
              <p:spPr>
                <a:xfrm flipV="1">
                  <a:off x="1404034" y="3273279"/>
                  <a:ext cx="1246125" cy="1427893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31"/>
                <p:cNvCxnSpPr>
                  <a:stCxn id="5" idx="6"/>
                  <a:endCxn id="23" idx="1"/>
                </p:cNvCxnSpPr>
                <p:nvPr/>
              </p:nvCxnSpPr>
              <p:spPr>
                <a:xfrm>
                  <a:off x="1404034" y="2584463"/>
                  <a:ext cx="1246125" cy="2014885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3"/>
                <p:cNvCxnSpPr>
                  <a:stCxn id="6" idx="6"/>
                  <a:endCxn id="23" idx="2"/>
                </p:cNvCxnSpPr>
                <p:nvPr/>
              </p:nvCxnSpPr>
              <p:spPr>
                <a:xfrm>
                  <a:off x="1404034" y="3171457"/>
                  <a:ext cx="1203948" cy="1529714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5"/>
                <p:cNvCxnSpPr>
                  <a:stCxn id="7" idx="6"/>
                  <a:endCxn id="23" idx="3"/>
                </p:cNvCxnSpPr>
                <p:nvPr/>
              </p:nvCxnSpPr>
              <p:spPr>
                <a:xfrm>
                  <a:off x="1404034" y="4701172"/>
                  <a:ext cx="1246125" cy="101822"/>
                </a:xfrm>
                <a:prstGeom prst="straightConnector1">
                  <a:avLst/>
                </a:prstGeom>
                <a:ln>
                  <a:tailEnd type="triangle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Oval 12"/>
                <p:cNvSpPr>
                  <a:spLocks noChangeAspect="1"/>
                </p:cNvSpPr>
                <p:nvPr/>
              </p:nvSpPr>
              <p:spPr>
                <a:xfrm>
                  <a:off x="2607982" y="3027456"/>
                  <a:ext cx="288000" cy="288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35" name="Group 74"/>
                <p:cNvGrpSpPr/>
                <p:nvPr/>
              </p:nvGrpSpPr>
              <p:grpSpPr>
                <a:xfrm>
                  <a:off x="2722205" y="3658200"/>
                  <a:ext cx="72888" cy="455958"/>
                  <a:chOff x="2719810" y="3613527"/>
                  <a:chExt cx="72888" cy="455958"/>
                </a:xfrm>
              </p:grpSpPr>
              <p:sp>
                <p:nvSpPr>
                  <p:cNvPr id="36" name="Oval 71"/>
                  <p:cNvSpPr/>
                  <p:nvPr/>
                </p:nvSpPr>
                <p:spPr>
                  <a:xfrm>
                    <a:off x="2719810" y="3613527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72"/>
                  <p:cNvSpPr/>
                  <p:nvPr/>
                </p:nvSpPr>
                <p:spPr>
                  <a:xfrm>
                    <a:off x="2719810" y="3804510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73"/>
                  <p:cNvSpPr/>
                  <p:nvPr/>
                </p:nvSpPr>
                <p:spPr>
                  <a:xfrm>
                    <a:off x="2720698" y="3997485"/>
                    <a:ext cx="72000" cy="7200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0" name="מלבן מעוגל 69"/>
            <p:cNvSpPr/>
            <p:nvPr/>
          </p:nvSpPr>
          <p:spPr>
            <a:xfrm>
              <a:off x="1963644" y="3606326"/>
              <a:ext cx="1550894" cy="1479176"/>
            </a:xfrm>
            <a:prstGeom prst="roundRect">
              <a:avLst/>
            </a:prstGeom>
            <a:noFill/>
            <a:ln w="2857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050341" y="3655239"/>
                  <a:ext cx="393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341" y="3655239"/>
                  <a:ext cx="393569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מחבר חץ ישר 74"/>
            <p:cNvCxnSpPr/>
            <p:nvPr/>
          </p:nvCxnSpPr>
          <p:spPr>
            <a:xfrm>
              <a:off x="1353669" y="4345914"/>
              <a:ext cx="574115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043826" y="4161248"/>
                  <a:ext cx="3935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826" y="4161248"/>
                  <a:ext cx="3935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מחבר חץ ישר 77"/>
            <p:cNvCxnSpPr/>
            <p:nvPr/>
          </p:nvCxnSpPr>
          <p:spPr>
            <a:xfrm>
              <a:off x="3585880" y="4315392"/>
              <a:ext cx="574115" cy="0"/>
            </a:xfrm>
            <a:prstGeom prst="straightConnector1">
              <a:avLst/>
            </a:prstGeom>
            <a:ln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108880" y="4130912"/>
                  <a:ext cx="15184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8880" y="4130912"/>
                  <a:ext cx="151849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מלבן מעוגל 80"/>
              <p:cNvSpPr/>
              <p:nvPr/>
            </p:nvSpPr>
            <p:spPr>
              <a:xfrm>
                <a:off x="3496609" y="2288697"/>
                <a:ext cx="1550894" cy="1479176"/>
              </a:xfrm>
              <a:prstGeom prst="roundRect">
                <a:avLst/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מלבן מעוגל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09" y="2288697"/>
                <a:ext cx="1550894" cy="14791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2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Single Hidden Layer NN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0589" y="3273301"/>
                <a:ext cx="2229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 [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9" y="3273301"/>
                <a:ext cx="2229969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3549500" y="5592743"/>
                <a:ext cx="2867836" cy="451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neuron: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00" y="5592743"/>
                <a:ext cx="2867836" cy="451790"/>
              </a:xfrm>
              <a:prstGeom prst="rect">
                <a:avLst/>
              </a:prstGeom>
              <a:blipFill rotWithShape="0">
                <a:blip r:embed="rId3"/>
                <a:stretch>
                  <a:fillRect l="-849"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קבוצה 2"/>
          <p:cNvGrpSpPr/>
          <p:nvPr/>
        </p:nvGrpSpPr>
        <p:grpSpPr>
          <a:xfrm>
            <a:off x="2840744" y="2326892"/>
            <a:ext cx="1119345" cy="2852255"/>
            <a:chOff x="790433" y="2380680"/>
            <a:chExt cx="1119345" cy="2852255"/>
          </a:xfrm>
        </p:grpSpPr>
        <p:sp>
          <p:nvSpPr>
            <p:cNvPr id="4" name="Oval 3"/>
            <p:cNvSpPr/>
            <p:nvPr/>
          </p:nvSpPr>
          <p:spPr>
            <a:xfrm>
              <a:off x="1233144" y="2503500"/>
              <a:ext cx="161925" cy="1619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233144" y="3090494"/>
              <a:ext cx="161925" cy="1619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33144" y="4620209"/>
              <a:ext cx="161925" cy="16192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278106" y="3662183"/>
              <a:ext cx="72000" cy="72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278106" y="3855158"/>
              <a:ext cx="72000" cy="72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278994" y="4048133"/>
              <a:ext cx="72000" cy="72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893974" y="2380680"/>
                  <a:ext cx="393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74" y="2380680"/>
                  <a:ext cx="393192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96244" y="2945574"/>
                  <a:ext cx="393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244" y="2945574"/>
                  <a:ext cx="393192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893974" y="4479828"/>
                  <a:ext cx="3931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74" y="4479828"/>
                  <a:ext cx="393192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/>
            <p:cNvSpPr txBox="1"/>
            <p:nvPr/>
          </p:nvSpPr>
          <p:spPr>
            <a:xfrm>
              <a:off x="790433" y="4894381"/>
              <a:ext cx="1119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Input Layer</a:t>
              </a:r>
              <a:endParaRPr lang="en-US" sz="1600" dirty="0"/>
            </a:p>
          </p:txBody>
        </p:sp>
      </p:grpSp>
      <p:grpSp>
        <p:nvGrpSpPr>
          <p:cNvPr id="11" name="קבוצה 10"/>
          <p:cNvGrpSpPr/>
          <p:nvPr/>
        </p:nvGrpSpPr>
        <p:grpSpPr>
          <a:xfrm>
            <a:off x="4946293" y="2530674"/>
            <a:ext cx="2302488" cy="2116709"/>
            <a:chOff x="2895982" y="2584462"/>
            <a:chExt cx="2302488" cy="2116709"/>
          </a:xfrm>
        </p:grpSpPr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035435" y="3527144"/>
              <a:ext cx="288000" cy="288000"/>
            </a:xfrm>
            <a:prstGeom prst="ellipse">
              <a:avLst/>
            </a:prstGeom>
            <a:solidFill>
              <a:srgbClr val="66D14C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9" name="Straight Arrow Connector 48"/>
            <p:cNvCxnSpPr>
              <a:stCxn id="12" idx="6"/>
              <a:endCxn id="47" idx="1"/>
            </p:cNvCxnSpPr>
            <p:nvPr/>
          </p:nvCxnSpPr>
          <p:spPr>
            <a:xfrm>
              <a:off x="2898839" y="2584462"/>
              <a:ext cx="1178773" cy="984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3" idx="6"/>
              <a:endCxn id="47" idx="2"/>
            </p:cNvCxnSpPr>
            <p:nvPr/>
          </p:nvCxnSpPr>
          <p:spPr>
            <a:xfrm>
              <a:off x="2895982" y="3171456"/>
              <a:ext cx="1139453" cy="4996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14" idx="6"/>
              <a:endCxn id="47" idx="3"/>
            </p:cNvCxnSpPr>
            <p:nvPr/>
          </p:nvCxnSpPr>
          <p:spPr>
            <a:xfrm flipV="1">
              <a:off x="2895982" y="3772967"/>
              <a:ext cx="1181630" cy="928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42750" y="4048133"/>
              <a:ext cx="14557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Output Neuron</a:t>
              </a:r>
              <a:endParaRPr lang="en-US" sz="1600" dirty="0"/>
            </a:p>
          </p:txBody>
        </p:sp>
      </p:grpSp>
      <p:grpSp>
        <p:nvGrpSpPr>
          <p:cNvPr id="10" name="קבוצה 9"/>
          <p:cNvGrpSpPr/>
          <p:nvPr/>
        </p:nvGrpSpPr>
        <p:grpSpPr>
          <a:xfrm>
            <a:off x="3454345" y="2386674"/>
            <a:ext cx="1986168" cy="3011262"/>
            <a:chOff x="1404034" y="2440462"/>
            <a:chExt cx="1986168" cy="3011262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610839" y="2440462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07982" y="4557171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8" name="Straight Arrow Connector 17"/>
            <p:cNvCxnSpPr>
              <a:stCxn id="4" idx="6"/>
              <a:endCxn id="12" idx="1"/>
            </p:cNvCxnSpPr>
            <p:nvPr/>
          </p:nvCxnSpPr>
          <p:spPr>
            <a:xfrm flipV="1">
              <a:off x="1404034" y="2482639"/>
              <a:ext cx="1248982" cy="101824"/>
            </a:xfrm>
            <a:prstGeom prst="straightConnector1">
              <a:avLst/>
            </a:prstGeom>
            <a:ln>
              <a:headEnd type="none" w="lg" len="lg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5" idx="6"/>
              <a:endCxn id="12" idx="2"/>
            </p:cNvCxnSpPr>
            <p:nvPr/>
          </p:nvCxnSpPr>
          <p:spPr>
            <a:xfrm flipV="1">
              <a:off x="1404034" y="2584462"/>
              <a:ext cx="1206805" cy="5869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6" idx="6"/>
              <a:endCxn id="12" idx="3"/>
            </p:cNvCxnSpPr>
            <p:nvPr/>
          </p:nvCxnSpPr>
          <p:spPr>
            <a:xfrm flipV="1">
              <a:off x="1404034" y="2686285"/>
              <a:ext cx="1248982" cy="2014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" idx="6"/>
              <a:endCxn id="13" idx="1"/>
            </p:cNvCxnSpPr>
            <p:nvPr/>
          </p:nvCxnSpPr>
          <p:spPr>
            <a:xfrm>
              <a:off x="1404034" y="2584463"/>
              <a:ext cx="1246125" cy="485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5" idx="6"/>
              <a:endCxn id="13" idx="2"/>
            </p:cNvCxnSpPr>
            <p:nvPr/>
          </p:nvCxnSpPr>
          <p:spPr>
            <a:xfrm flipV="1">
              <a:off x="1404034" y="3171456"/>
              <a:ext cx="120394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6" idx="6"/>
              <a:endCxn id="13" idx="3"/>
            </p:cNvCxnSpPr>
            <p:nvPr/>
          </p:nvCxnSpPr>
          <p:spPr>
            <a:xfrm flipV="1">
              <a:off x="1404034" y="3273279"/>
              <a:ext cx="1246125" cy="14278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" idx="6"/>
              <a:endCxn id="14" idx="1"/>
            </p:cNvCxnSpPr>
            <p:nvPr/>
          </p:nvCxnSpPr>
          <p:spPr>
            <a:xfrm>
              <a:off x="1404034" y="2584463"/>
              <a:ext cx="1246125" cy="20148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" idx="6"/>
              <a:endCxn id="14" idx="2"/>
            </p:cNvCxnSpPr>
            <p:nvPr/>
          </p:nvCxnSpPr>
          <p:spPr>
            <a:xfrm>
              <a:off x="1404034" y="3171457"/>
              <a:ext cx="1203948" cy="15297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6" idx="6"/>
              <a:endCxn id="14" idx="3"/>
            </p:cNvCxnSpPr>
            <p:nvPr/>
          </p:nvCxnSpPr>
          <p:spPr>
            <a:xfrm>
              <a:off x="1404034" y="4701172"/>
              <a:ext cx="1246125" cy="1018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607982" y="3027456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113762" y="4866949"/>
              <a:ext cx="1276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Hidden Layer</a:t>
              </a:r>
              <a:endParaRPr lang="en-US" sz="16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722205" y="3658200"/>
              <a:ext cx="72888" cy="455958"/>
              <a:chOff x="2719810" y="3613527"/>
              <a:chExt cx="72888" cy="455958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2719810" y="361352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9810" y="380451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720698" y="399748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5189258" y="4565343"/>
                <a:ext cx="3434789" cy="4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rPr>
                          <m:t> </m:t>
                        </m:r>
                      </m:e>
                    </m:nary>
                    <m:r>
                      <a:rPr lang="en-US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58" y="4565343"/>
                <a:ext cx="3434789" cy="451790"/>
              </a:xfrm>
              <a:prstGeom prst="rect">
                <a:avLst/>
              </a:prstGeom>
              <a:blipFill rotWithShape="0">
                <a:blip r:embed="rId7"/>
                <a:stretch>
                  <a:fillRect t="-105405" b="-15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Quick Review: Measure Theory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58554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– a measure space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58554"/>
              </a:xfrm>
              <a:blipFill>
                <a:blip r:embed="rId2"/>
                <a:stretch>
                  <a:fillRect t="-18667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414016" y="2304288"/>
            <a:ext cx="649224" cy="74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80160" y="3044952"/>
            <a:ext cx="2011680" cy="37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of all outcomes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38144" y="2304288"/>
            <a:ext cx="0" cy="1149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43200" y="3535510"/>
                <a:ext cx="1389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/>
                  <a:t> algebra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535510"/>
                <a:ext cx="1389888" cy="369332"/>
              </a:xfrm>
              <a:prstGeom prst="rect">
                <a:avLst/>
              </a:prstGeom>
              <a:blipFill>
                <a:blip r:embed="rId3"/>
                <a:stretch>
                  <a:fillRect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3803904" y="2304288"/>
            <a:ext cx="484632" cy="72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03904" y="3044952"/>
            <a:ext cx="1078993" cy="37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2959" y="4019142"/>
                <a:ext cx="68600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takes a set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dirty="0" smtClean="0"/>
                  <a:t> and returns “the measure of the set”.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4019142"/>
                <a:ext cx="6860019" cy="369332"/>
              </a:xfrm>
              <a:prstGeom prst="rect">
                <a:avLst/>
              </a:prstGeom>
              <a:blipFill>
                <a:blip r:embed="rId4"/>
                <a:stretch>
                  <a:fillRect l="-711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2959" y="5105278"/>
                <a:ext cx="628159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Measurable function –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function defined on a measurable set.</a:t>
                </a:r>
              </a:p>
              <a:p>
                <a:r>
                  <a:rPr lang="en-US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Borel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algebra – 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algebra containing all open sets.</a:t>
                </a:r>
              </a:p>
              <a:p>
                <a:r>
                  <a:rPr lang="en-US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Borel</a:t>
                </a:r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measure –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 measure defined over a </a:t>
                </a:r>
                <a:r>
                  <a:rPr lang="en-US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Borel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algebra.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5105278"/>
                <a:ext cx="628159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777" t="-3947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07936" y="4540040"/>
                <a:ext cx="2573846" cy="412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Measure of A =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936" y="4540040"/>
                <a:ext cx="2573846" cy="412100"/>
              </a:xfrm>
              <a:prstGeom prst="rect">
                <a:avLst/>
              </a:prstGeom>
              <a:blipFill rotWithShape="0">
                <a:blip r:embed="rId6"/>
                <a:stretch>
                  <a:fillRect l="-2133" t="-134328" r="-1896" b="-19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5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  <p:bldP spid="16" grpId="0"/>
      <p:bldP spid="1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-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 smtClean="0"/>
                  <a:t>-dimensional unit cube</a:t>
                </a:r>
              </a:p>
              <a:p>
                <a:pPr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– space of continuous functions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pPr>
                  <a:lnSpc>
                    <a:spcPct val="200000"/>
                  </a:lnSpc>
                  <a:buClr>
                    <a:schemeClr val="accent1">
                      <a:lumMod val="75000"/>
                    </a:schemeClr>
                  </a:buClr>
                </a:pP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 – space of finite, signed regular Borel measures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13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מלבן מעוגל 3"/>
              <p:cNvSpPr/>
              <p:nvPr/>
            </p:nvSpPr>
            <p:spPr>
              <a:xfrm>
                <a:off x="671120" y="2066544"/>
                <a:ext cx="8076079" cy="1830537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Discriminatoy Function 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000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discriminatory</a:t>
                </a:r>
                <a:r>
                  <a:rPr lang="en-US" sz="2000" dirty="0" smtClean="0"/>
                  <a:t> if for a measure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         ∀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b="0" dirty="0" smtClean="0"/>
              </a:p>
              <a:p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b="0" dirty="0" smtClean="0"/>
              </a:p>
            </p:txBody>
          </p:sp>
        </mc:Choice>
        <mc:Fallback>
          <p:sp>
            <p:nvSpPr>
              <p:cNvPr id="4" name="מלבן מעוגל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0" y="2066544"/>
                <a:ext cx="8076079" cy="1830537"/>
              </a:xfrm>
              <a:prstGeom prst="roundRect">
                <a:avLst/>
              </a:prstGeom>
              <a:blipFill rotWithShape="0">
                <a:blip r:embed="rId2"/>
                <a:stretch>
                  <a:fillRect b="-1961"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לבן מעוגל 4"/>
              <p:cNvSpPr/>
              <p:nvPr/>
            </p:nvSpPr>
            <p:spPr>
              <a:xfrm>
                <a:off x="671120" y="4226264"/>
                <a:ext cx="8076079" cy="1565582"/>
              </a:xfrm>
              <a:prstGeom prst="round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b="1" dirty="0" smtClean="0"/>
                  <a:t>Sigmoidal Function 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000" dirty="0" smtClean="0"/>
                  <a:t>We say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i="1" dirty="0" smtClean="0"/>
                  <a:t>sigmoidal</a:t>
                </a:r>
                <a:r>
                  <a:rPr lang="en-US" sz="2000" dirty="0" smtClean="0"/>
                  <a:t> if</a:t>
                </a:r>
                <a:endParaRPr lang="en-US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→−∞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מלבן מעוגל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20" y="4226264"/>
                <a:ext cx="8076079" cy="156558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266F8B"/>
      </a:accent2>
      <a:accent3>
        <a:srgbClr val="266F8B"/>
      </a:accent3>
      <a:accent4>
        <a:srgbClr val="7A8C8E"/>
      </a:accent4>
      <a:accent5>
        <a:srgbClr val="266F8B"/>
      </a:accent5>
      <a:accent6>
        <a:srgbClr val="2683C6"/>
      </a:accent6>
      <a:hlink>
        <a:srgbClr val="6B9F25"/>
      </a:hlink>
      <a:folHlink>
        <a:srgbClr val="9F6715"/>
      </a:folHlink>
    </a:clrScheme>
    <a:fontScheme name="Custom 1">
      <a:majorFont>
        <a:latin typeface="Californian FB"/>
        <a:ea typeface=""/>
        <a:cs typeface=""/>
      </a:majorFont>
      <a:minorFont>
        <a:latin typeface="Cambria Math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TM02900720[[fn=אינטגרל]]</Template>
  <TotalTime>4138</TotalTime>
  <Words>1122</Words>
  <Application>Microsoft Office PowerPoint</Application>
  <PresentationFormat>‫הצגה על המסך (4:3)</PresentationFormat>
  <Paragraphs>442</Paragraphs>
  <Slides>46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46</vt:i4>
      </vt:variant>
    </vt:vector>
  </HeadingPairs>
  <TitlesOfParts>
    <vt:vector size="55" baseType="lpstr">
      <vt:lpstr>Arial</vt:lpstr>
      <vt:lpstr>Calibri</vt:lpstr>
      <vt:lpstr>Calibri Light</vt:lpstr>
      <vt:lpstr>Californian FB</vt:lpstr>
      <vt:lpstr>Cambria Math</vt:lpstr>
      <vt:lpstr>Times New Roman</vt:lpstr>
      <vt:lpstr>Wingdings 2</vt:lpstr>
      <vt:lpstr>HDOfficeLightV0</vt:lpstr>
      <vt:lpstr>Retrospect</vt:lpstr>
      <vt:lpstr>Neural Networks as Universal Approximators</vt:lpstr>
      <vt:lpstr>Motivation</vt:lpstr>
      <vt:lpstr>מצגת של PowerPoint</vt:lpstr>
      <vt:lpstr>מצגת של PowerPoint</vt:lpstr>
      <vt:lpstr>Universal Approximation Theorem</vt:lpstr>
      <vt:lpstr>Single Hidden Layer NN</vt:lpstr>
      <vt:lpstr>Quick Review: Measure Theory </vt:lpstr>
      <vt:lpstr>Notations</vt:lpstr>
      <vt:lpstr>Definitions</vt:lpstr>
      <vt:lpstr>Theorem 1 [Cybenko 89’]</vt:lpstr>
      <vt:lpstr>Theorem 1 [Cybenko 89’]</vt:lpstr>
      <vt:lpstr>Proof of Theorem 1 [Cybenko 89’]</vt:lpstr>
      <vt:lpstr>Proof of Theorem 1 [Cybenko 89’]</vt:lpstr>
      <vt:lpstr>Proof of Theorem 1 [Cybenko 89’]</vt:lpstr>
      <vt:lpstr>Proof of Theorem 1 [Cybenko 89’]</vt:lpstr>
      <vt:lpstr>Proof of Theorem 1 [Cybenko 89’]</vt:lpstr>
      <vt:lpstr>Theorem 1 [Cybenko 89’]</vt:lpstr>
      <vt:lpstr>Lemma 1 [Cybenko 89’]</vt:lpstr>
      <vt:lpstr>Theorem 2 [Cybenko 89’]</vt:lpstr>
      <vt:lpstr>מצגת של PowerPoint</vt:lpstr>
      <vt:lpstr>מצגת של PowerPoint</vt:lpstr>
      <vt:lpstr>Can We Classify?</vt:lpstr>
      <vt:lpstr>What is the catch?</vt:lpstr>
      <vt:lpstr>מצגת של PowerPoint</vt:lpstr>
      <vt:lpstr>מצגת של PowerPoint</vt:lpstr>
      <vt:lpstr>Barron functions</vt:lpstr>
      <vt:lpstr>Barron functions</vt:lpstr>
      <vt:lpstr>Barron functions</vt:lpstr>
      <vt:lpstr>Barron functions</vt:lpstr>
      <vt:lpstr>Barron Theorem [Bar93]</vt:lpstr>
      <vt:lpstr>Common Activation Functions</vt:lpstr>
      <vt:lpstr>מצגת של PowerPoint</vt:lpstr>
      <vt:lpstr>מצגת של PowerPoint</vt:lpstr>
      <vt:lpstr>Multilayer Barron Theorem [2017]</vt:lpstr>
      <vt:lpstr>Multilayer Barron Theorem [2017]</vt:lpstr>
      <vt:lpstr>Multilayer Barron Theorem [2017]</vt:lpstr>
      <vt:lpstr>Multilayer Barron Theorem [2017]</vt:lpstr>
      <vt:lpstr>מצגת של PowerPoint</vt:lpstr>
      <vt:lpstr>מצגת של PowerPoint</vt:lpstr>
      <vt:lpstr>fitnet Vs. parametric curve fitting</vt:lpstr>
      <vt:lpstr>Questions</vt:lpstr>
      <vt:lpstr>References</vt:lpstr>
      <vt:lpstr>Theorem 2 [Cybenko 89’]</vt:lpstr>
      <vt:lpstr>Proof of Theorem 1 [Cybenko 89’]</vt:lpstr>
      <vt:lpstr>Theorem 3 [Cybenko 89’]</vt:lpstr>
      <vt:lpstr>Multilayer Barron Theorem [2017]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 as Universal Approximators</dc:title>
  <dc:creator>Heli Ben Hamu</dc:creator>
  <cp:lastModifiedBy>חלי בן חמו</cp:lastModifiedBy>
  <cp:revision>306</cp:revision>
  <cp:lastPrinted>2017-04-27T14:07:34Z</cp:lastPrinted>
  <dcterms:created xsi:type="dcterms:W3CDTF">2017-04-24T13:13:41Z</dcterms:created>
  <dcterms:modified xsi:type="dcterms:W3CDTF">2017-04-30T10:26:51Z</dcterms:modified>
</cp:coreProperties>
</file>